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57"/>
  </p:notesMasterIdLst>
  <p:sldIdLst>
    <p:sldId id="297" r:id="rId3"/>
    <p:sldId id="299" r:id="rId4"/>
    <p:sldId id="300" r:id="rId5"/>
    <p:sldId id="301" r:id="rId6"/>
    <p:sldId id="302" r:id="rId7"/>
    <p:sldId id="303" r:id="rId8"/>
    <p:sldId id="304" r:id="rId9"/>
    <p:sldId id="305" r:id="rId10"/>
    <p:sldId id="308" r:id="rId11"/>
    <p:sldId id="309" r:id="rId12"/>
    <p:sldId id="312" r:id="rId13"/>
    <p:sldId id="313" r:id="rId14"/>
    <p:sldId id="278" r:id="rId15"/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  <p:sldId id="310" r:id="rId37"/>
    <p:sldId id="314" r:id="rId38"/>
    <p:sldId id="279" r:id="rId39"/>
    <p:sldId id="280" r:id="rId40"/>
    <p:sldId id="281" r:id="rId41"/>
    <p:sldId id="282" r:id="rId42"/>
    <p:sldId id="283" r:id="rId43"/>
    <p:sldId id="284" r:id="rId44"/>
    <p:sldId id="285" r:id="rId45"/>
    <p:sldId id="286" r:id="rId46"/>
    <p:sldId id="287" r:id="rId47"/>
    <p:sldId id="288" r:id="rId48"/>
    <p:sldId id="289" r:id="rId49"/>
    <p:sldId id="290" r:id="rId50"/>
    <p:sldId id="291" r:id="rId51"/>
    <p:sldId id="292" r:id="rId52"/>
    <p:sldId id="293" r:id="rId53"/>
    <p:sldId id="294" r:id="rId54"/>
    <p:sldId id="295" r:id="rId55"/>
    <p:sldId id="296" r:id="rId5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73"/>
    <a:srgbClr val="00CFCC"/>
    <a:srgbClr val="002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1C6D4B-ED4B-4B61-9E71-DE38E1F26E8A}">
  <a:tblStyle styleId="{861C6D4B-ED4B-4B61-9E71-DE38E1F26E8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17" autoAdjust="0"/>
    <p:restoredTop sz="94660"/>
  </p:normalViewPr>
  <p:slideViewPr>
    <p:cSldViewPr snapToGrid="0">
      <p:cViewPr varScale="1">
        <p:scale>
          <a:sx n="85" d="100"/>
          <a:sy n="85" d="100"/>
        </p:scale>
        <p:origin x="8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3215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4925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37232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920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2734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309735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/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/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/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38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13.xml"/><Relationship Id="rId12" Type="http://schemas.openxmlformats.org/officeDocument/2006/relationships/slide" Target="slide4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37.xml"/><Relationship Id="rId11" Type="http://schemas.openxmlformats.org/officeDocument/2006/relationships/slide" Target="slide41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40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3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872340" y="1147077"/>
            <a:ext cx="3295500" cy="4289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9973"/>
                </a:solidFill>
              </a:rPr>
              <a:t>PROYEK II</a:t>
            </a:r>
            <a:endParaRPr b="1" dirty="0">
              <a:solidFill>
                <a:srgbClr val="FF9973"/>
              </a:solidFill>
            </a:endParaRPr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 flipV="1">
            <a:off x="5858188" y="4132696"/>
            <a:ext cx="153978" cy="14859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121208" y="159326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5509101" y="3998421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18649A51-86CD-4DD1-B62A-7D5E1D0F92EC}"/>
              </a:ext>
            </a:extLst>
          </p:cNvPr>
          <p:cNvSpPr txBox="1"/>
          <p:nvPr/>
        </p:nvSpPr>
        <p:spPr>
          <a:xfrm>
            <a:off x="1032290" y="1629645"/>
            <a:ext cx="7233816" cy="1393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</a:pPr>
            <a:r>
              <a:rPr lang="en-US" sz="2500" b="1" dirty="0">
                <a:solidFill>
                  <a:schemeClr val="lt1"/>
                </a:solidFill>
                <a:latin typeface="Share Tech"/>
                <a:sym typeface="Share Tech"/>
              </a:rPr>
              <a:t>ANALISIS DATA PEGAWAI UNTUK MEMPREDIKSI GAJI </a:t>
            </a:r>
            <a:br>
              <a:rPr lang="en-US" sz="2500" b="1" dirty="0">
                <a:solidFill>
                  <a:schemeClr val="lt1"/>
                </a:solidFill>
                <a:latin typeface="Share Tech"/>
                <a:sym typeface="Share Tech"/>
              </a:rPr>
            </a:br>
            <a:r>
              <a:rPr lang="en-US" sz="2500" b="1" dirty="0">
                <a:solidFill>
                  <a:srgbClr val="00CFCC"/>
                </a:solidFill>
                <a:latin typeface="Share Tech"/>
                <a:sym typeface="Share Tech"/>
              </a:rPr>
              <a:t>BERDASARKAN FAKTOR-FAKTOR SPESIFIK </a:t>
            </a:r>
            <a:br>
              <a:rPr lang="en-US" sz="2500" b="1" dirty="0">
                <a:solidFill>
                  <a:schemeClr val="lt1"/>
                </a:solidFill>
                <a:latin typeface="Share Tech"/>
                <a:sym typeface="Share Tech"/>
              </a:rPr>
            </a:br>
            <a:r>
              <a:rPr lang="en-US" sz="2500" b="1" dirty="0">
                <a:solidFill>
                  <a:schemeClr val="lt1"/>
                </a:solidFill>
                <a:latin typeface="Share Tech"/>
                <a:sym typeface="Share Tech"/>
              </a:rPr>
              <a:t>DENGAN PENDEKATAN MACHINE LEARNING</a:t>
            </a:r>
            <a:endParaRPr lang="en-ID" sz="2500" b="1" dirty="0">
              <a:solidFill>
                <a:schemeClr val="lt1"/>
              </a:solidFill>
              <a:latin typeface="Share Tech"/>
              <a:sym typeface="Share Tech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5F14CB-48D9-42A7-96D0-23D58AE33C2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20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23720" y="3139997"/>
            <a:ext cx="972993" cy="98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4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581;p29">
            <a:extLst>
              <a:ext uri="{FF2B5EF4-FFF2-40B4-BE49-F238E27FC236}">
                <a16:creationId xmlns:a16="http://schemas.microsoft.com/office/drawing/2014/main" id="{794BC227-077D-4018-9A5C-7D8DB76F9BE2}"/>
              </a:ext>
            </a:extLst>
          </p:cNvPr>
          <p:cNvSpPr/>
          <p:nvPr/>
        </p:nvSpPr>
        <p:spPr>
          <a:xfrm>
            <a:off x="4611098" y="3002182"/>
            <a:ext cx="2705681" cy="186799"/>
          </a:xfrm>
          <a:custGeom>
            <a:avLst/>
            <a:gdLst/>
            <a:ahLst/>
            <a:cxnLst/>
            <a:rect l="l" t="t" r="r" b="b"/>
            <a:pathLst>
              <a:path w="39596" h="6286" extrusionOk="0">
                <a:moveTo>
                  <a:pt x="0" y="0"/>
                </a:moveTo>
                <a:lnTo>
                  <a:pt x="0" y="6285"/>
                </a:lnTo>
                <a:lnTo>
                  <a:pt x="39596" y="6285"/>
                </a:lnTo>
                <a:lnTo>
                  <a:pt x="3959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588;p29">
            <a:extLst>
              <a:ext uri="{FF2B5EF4-FFF2-40B4-BE49-F238E27FC236}">
                <a16:creationId xmlns:a16="http://schemas.microsoft.com/office/drawing/2014/main" id="{F9B33864-4287-4B4B-AC76-563C087113E2}"/>
              </a:ext>
            </a:extLst>
          </p:cNvPr>
          <p:cNvSpPr/>
          <p:nvPr/>
        </p:nvSpPr>
        <p:spPr>
          <a:xfrm>
            <a:off x="1711435" y="2978947"/>
            <a:ext cx="2899659" cy="210034"/>
          </a:xfrm>
          <a:custGeom>
            <a:avLst/>
            <a:gdLst/>
            <a:ahLst/>
            <a:cxnLst/>
            <a:rect l="l" t="t" r="r" b="b"/>
            <a:pathLst>
              <a:path w="33089" h="6286" extrusionOk="0">
                <a:moveTo>
                  <a:pt x="0" y="0"/>
                </a:moveTo>
                <a:lnTo>
                  <a:pt x="0" y="6285"/>
                </a:lnTo>
                <a:lnTo>
                  <a:pt x="33089" y="6285"/>
                </a:lnTo>
                <a:lnTo>
                  <a:pt x="3308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1330858" y="650867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CFCC"/>
                </a:solidFill>
              </a:rPr>
              <a:t>STRUKTUR MENU</a:t>
            </a:r>
            <a:endParaRPr b="1" dirty="0">
              <a:solidFill>
                <a:srgbClr val="00CFCC"/>
              </a:solidFill>
            </a:endParaRPr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3494168"/>
            <a:ext cx="4594823" cy="1086182"/>
            <a:chOff x="3834069" y="2784621"/>
            <a:chExt cx="2413628" cy="57056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784621"/>
              <a:ext cx="1287244" cy="570564"/>
              <a:chOff x="4960453" y="2784621"/>
              <a:chExt cx="1287244" cy="570564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784621"/>
              <a:ext cx="1129846" cy="570564"/>
              <a:chOff x="3834069" y="2784621"/>
              <a:chExt cx="1129846" cy="570564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592" name="Google Shape;592;p29"/>
          <p:cNvCxnSpPr>
            <a:cxnSpLocks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cxnSpLocks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E072B6F-548B-4BD0-AD25-25992FA81E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0430" y="1580995"/>
            <a:ext cx="5347354" cy="150096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4382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2973219" y="268479"/>
            <a:ext cx="288989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9973"/>
                </a:solidFill>
              </a:rPr>
              <a:t>USER</a:t>
            </a:r>
            <a:r>
              <a:rPr lang="en" b="1" dirty="0">
                <a:solidFill>
                  <a:srgbClr val="00CFCC"/>
                </a:solidFill>
              </a:rPr>
              <a:t> INTERFACE</a:t>
            </a:r>
            <a:endParaRPr b="1" dirty="0">
              <a:solidFill>
                <a:srgbClr val="00CFCC"/>
              </a:solidFill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D16B994E-51F9-41C8-9A1F-1F2598D919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73" r="1836" b="4196"/>
          <a:stretch/>
        </p:blipFill>
        <p:spPr bwMode="auto">
          <a:xfrm>
            <a:off x="320337" y="1028289"/>
            <a:ext cx="2556615" cy="118855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5A99482-554D-4895-8140-2DCB4735194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84" b="8539"/>
          <a:stretch/>
        </p:blipFill>
        <p:spPr bwMode="auto">
          <a:xfrm>
            <a:off x="6251668" y="1028289"/>
            <a:ext cx="2787800" cy="127269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DAAA35F-06FB-4924-84CC-5CA4C037059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9" r="1375" b="5306"/>
          <a:stretch/>
        </p:blipFill>
        <p:spPr bwMode="auto">
          <a:xfrm>
            <a:off x="272236" y="3289096"/>
            <a:ext cx="2619710" cy="119753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234F930-A8A8-4A6E-8B1E-376C5331D25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86" r="1211" b="4383"/>
          <a:stretch/>
        </p:blipFill>
        <p:spPr bwMode="auto">
          <a:xfrm>
            <a:off x="6338485" y="3225372"/>
            <a:ext cx="2700983" cy="126125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018F766-A272-46C4-B6A7-495B12301724}"/>
              </a:ext>
            </a:extLst>
          </p:cNvPr>
          <p:cNvSpPr txBox="1"/>
          <p:nvPr/>
        </p:nvSpPr>
        <p:spPr>
          <a:xfrm>
            <a:off x="618287" y="2252720"/>
            <a:ext cx="19276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Depan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Sistem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961508B-6328-4360-B3CC-A740C94A1319}"/>
              </a:ext>
            </a:extLst>
          </p:cNvPr>
          <p:cNvSpPr txBox="1"/>
          <p:nvPr/>
        </p:nvSpPr>
        <p:spPr>
          <a:xfrm>
            <a:off x="272236" y="4514068"/>
            <a:ext cx="270098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Registrasi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Sistem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7DAADFC-8F99-4575-BE90-EE5E6BBB9AE1}"/>
              </a:ext>
            </a:extLst>
          </p:cNvPr>
          <p:cNvSpPr txBox="1"/>
          <p:nvPr/>
        </p:nvSpPr>
        <p:spPr>
          <a:xfrm>
            <a:off x="6504256" y="4514068"/>
            <a:ext cx="25352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20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Halaman Dashboard </a:t>
            </a:r>
            <a:r>
              <a:rPr lang="en-US" dirty="0" err="1"/>
              <a:t>Sistem</a:t>
            </a:r>
            <a:endParaRPr lang="en-ID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5A33210-1C5F-4F76-BBE3-73EF87DE83F1}"/>
              </a:ext>
            </a:extLst>
          </p:cNvPr>
          <p:cNvSpPr txBox="1"/>
          <p:nvPr/>
        </p:nvSpPr>
        <p:spPr>
          <a:xfrm>
            <a:off x="6597659" y="2310534"/>
            <a:ext cx="22429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20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Halaman Login </a:t>
            </a:r>
            <a:r>
              <a:rPr lang="en-US" dirty="0" err="1"/>
              <a:t>Sistem</a:t>
            </a:r>
            <a:endParaRPr lang="en-ID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97B765A1-6BA9-4647-BA34-D59D773351E8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27" r="1433" b="4543"/>
          <a:stretch/>
        </p:blipFill>
        <p:spPr bwMode="auto">
          <a:xfrm>
            <a:off x="3083018" y="2072805"/>
            <a:ext cx="2977964" cy="1371835"/>
          </a:xfrm>
          <a:prstGeom prst="rect">
            <a:avLst/>
          </a:prstGeom>
          <a:noFill/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66C9AD9F-3A26-463A-B27B-30F3F5A2ACCF}"/>
              </a:ext>
            </a:extLst>
          </p:cNvPr>
          <p:cNvSpPr txBox="1"/>
          <p:nvPr/>
        </p:nvSpPr>
        <p:spPr>
          <a:xfrm>
            <a:off x="3448591" y="3442728"/>
            <a:ext cx="19276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Sistem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3" name="Google Shape;595;p29">
            <a:extLst>
              <a:ext uri="{FF2B5EF4-FFF2-40B4-BE49-F238E27FC236}">
                <a16:creationId xmlns:a16="http://schemas.microsoft.com/office/drawing/2014/main" id="{932257C2-70D8-4F84-8681-1BB0B8A2D60F}"/>
              </a:ext>
            </a:extLst>
          </p:cNvPr>
          <p:cNvSpPr/>
          <p:nvPr/>
        </p:nvSpPr>
        <p:spPr>
          <a:xfrm>
            <a:off x="36058" y="147281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9688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2973219" y="46018"/>
            <a:ext cx="288989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9973"/>
                </a:solidFill>
              </a:rPr>
              <a:t>USER</a:t>
            </a:r>
            <a:r>
              <a:rPr lang="en" b="1" dirty="0">
                <a:solidFill>
                  <a:srgbClr val="00CFCC"/>
                </a:solidFill>
              </a:rPr>
              <a:t> INTERFACE</a:t>
            </a:r>
            <a:endParaRPr b="1" dirty="0">
              <a:solidFill>
                <a:srgbClr val="00CFCC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18F766-A272-46C4-B6A7-495B12301724}"/>
              </a:ext>
            </a:extLst>
          </p:cNvPr>
          <p:cNvSpPr txBox="1"/>
          <p:nvPr/>
        </p:nvSpPr>
        <p:spPr>
          <a:xfrm>
            <a:off x="611536" y="1989926"/>
            <a:ext cx="19276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Hasil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961508B-6328-4360-B3CC-A740C94A1319}"/>
              </a:ext>
            </a:extLst>
          </p:cNvPr>
          <p:cNvSpPr txBox="1"/>
          <p:nvPr/>
        </p:nvSpPr>
        <p:spPr>
          <a:xfrm>
            <a:off x="224849" y="4743138"/>
            <a:ext cx="270098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Edit Data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7DAADFC-8F99-4575-BE90-EE5E6BBB9AE1}"/>
              </a:ext>
            </a:extLst>
          </p:cNvPr>
          <p:cNvSpPr txBox="1"/>
          <p:nvPr/>
        </p:nvSpPr>
        <p:spPr>
          <a:xfrm>
            <a:off x="6344155" y="4721424"/>
            <a:ext cx="25352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20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Halaman </a:t>
            </a:r>
            <a:r>
              <a:rPr lang="en-US" dirty="0" err="1"/>
              <a:t>Visualisasi</a:t>
            </a:r>
            <a:r>
              <a:rPr lang="en-US" dirty="0"/>
              <a:t> Data</a:t>
            </a:r>
            <a:endParaRPr lang="en-ID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5A33210-1C5F-4F76-BBE3-73EF87DE83F1}"/>
              </a:ext>
            </a:extLst>
          </p:cNvPr>
          <p:cNvSpPr txBox="1"/>
          <p:nvPr/>
        </p:nvSpPr>
        <p:spPr>
          <a:xfrm>
            <a:off x="6344155" y="1851169"/>
            <a:ext cx="22429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20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Halaman Data </a:t>
            </a:r>
            <a:r>
              <a:rPr lang="en-US" dirty="0" err="1"/>
              <a:t>Pegawai</a:t>
            </a:r>
            <a:endParaRPr lang="en-ID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6C9AD9F-3A26-463A-B27B-30F3F5A2ACCF}"/>
              </a:ext>
            </a:extLst>
          </p:cNvPr>
          <p:cNvSpPr txBox="1"/>
          <p:nvPr/>
        </p:nvSpPr>
        <p:spPr>
          <a:xfrm>
            <a:off x="3713127" y="3374681"/>
            <a:ext cx="19276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Tambah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Data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3" name="Google Shape;595;p29">
            <a:extLst>
              <a:ext uri="{FF2B5EF4-FFF2-40B4-BE49-F238E27FC236}">
                <a16:creationId xmlns:a16="http://schemas.microsoft.com/office/drawing/2014/main" id="{932257C2-70D8-4F84-8681-1BB0B8A2D60F}"/>
              </a:ext>
            </a:extLst>
          </p:cNvPr>
          <p:cNvSpPr/>
          <p:nvPr/>
        </p:nvSpPr>
        <p:spPr>
          <a:xfrm>
            <a:off x="36058" y="147281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0DA11E5-A074-40FC-ACD7-F8CE054912F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27" r="1433" b="3611"/>
          <a:stretch/>
        </p:blipFill>
        <p:spPr bwMode="auto">
          <a:xfrm>
            <a:off x="157231" y="572337"/>
            <a:ext cx="2889894" cy="134674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19F755F-17BF-4F5A-8E5A-C5CAFE4DFD6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27" r="1643" b="6408"/>
          <a:stretch/>
        </p:blipFill>
        <p:spPr bwMode="auto">
          <a:xfrm>
            <a:off x="6259927" y="572337"/>
            <a:ext cx="2726842" cy="122985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08837AE-53D3-490E-B521-A53FC15C49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27" r="1747" b="6408"/>
          <a:stretch/>
        </p:blipFill>
        <p:spPr bwMode="auto">
          <a:xfrm>
            <a:off x="3157296" y="1951370"/>
            <a:ext cx="3039270" cy="137214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87BCDCD-BBC8-4F9E-B9BB-1C28F00E8FA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1" r="1623" b="7333"/>
          <a:stretch/>
        </p:blipFill>
        <p:spPr bwMode="auto">
          <a:xfrm>
            <a:off x="172503" y="3374681"/>
            <a:ext cx="3015368" cy="134674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21A21-F48E-475D-9E31-BB6774DA4E2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1" r="1643" b="6028"/>
          <a:stretch/>
        </p:blipFill>
        <p:spPr bwMode="auto">
          <a:xfrm>
            <a:off x="6108774" y="3414227"/>
            <a:ext cx="2877995" cy="130719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40806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0746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TERIMA KASIH</a:t>
            </a:r>
            <a:endParaRPr sz="4800" dirty="0"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Do you have any questions?</a:t>
            </a:r>
            <a:endParaRPr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 IV TEKNIK INFORMATIKA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POLITEKNIK POS INDONESIA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BANDUNG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2021</a:t>
            </a: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Here’s what you’ll find in this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/>
              </a:rPr>
              <a:t>Slidesgo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/>
              </a:rPr>
              <a:t> </a:t>
            </a:r>
            <a:r>
              <a:rPr lang="en" dirty="0"/>
              <a:t>template: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slide structure based on a consulting sales pitch, which you can easily adapt to your needs. For more info on how to edit the template, please visit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4"/>
              </a:rPr>
              <a:t>Slidesgo School</a:t>
            </a:r>
            <a:r>
              <a:rPr lang="en" dirty="0">
                <a:latin typeface="Maven Pro Regular"/>
                <a:ea typeface="Maven Pro Regular"/>
                <a:cs typeface="Maven Pro Regular"/>
                <a:sym typeface="Maven Pro Regular"/>
              </a:rPr>
              <a:t> </a:t>
            </a:r>
            <a:r>
              <a:rPr lang="en" dirty="0"/>
              <a:t>or read our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5"/>
              </a:rPr>
              <a:t>FAQs</a:t>
            </a:r>
            <a:r>
              <a:rPr lang="en" dirty="0">
                <a:solidFill>
                  <a:schemeClr val="accent2"/>
                </a:solidFill>
              </a:rPr>
              <a:t>.</a:t>
            </a:r>
            <a:endParaRPr dirty="0"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An assortment of illustrations that are suitable for use in the presentation can be found in the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6" action="ppaction://hlinksldjump"/>
              </a:rPr>
              <a:t>alternative resources</a:t>
            </a:r>
            <a:r>
              <a:rPr lang="en" dirty="0"/>
              <a:t> slide.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7" action="ppaction://hlinksldjump"/>
              </a:rPr>
              <a:t>thanks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7" action="ppaction://hlinksldjump"/>
              </a:rPr>
              <a:t> </a:t>
            </a:r>
            <a:r>
              <a:rPr lang="en" dirty="0"/>
              <a:t>slide, which you must keep so that proper credits for our design are given.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8" action="ppaction://hlinksldjump"/>
              </a:rPr>
              <a:t>resources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8" action="ppaction://hlinksldjump"/>
              </a:rPr>
              <a:t> </a:t>
            </a:r>
            <a:r>
              <a:rPr lang="en" dirty="0"/>
              <a:t>slide, where you’ll find links to all the elements used in the template.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9" action="ppaction://hlinksldjump"/>
              </a:rPr>
              <a:t>Instructions for use</a:t>
            </a:r>
            <a:r>
              <a:rPr lang="en" dirty="0">
                <a:latin typeface="Maven Pro Regular"/>
                <a:ea typeface="Maven Pro Regular"/>
                <a:cs typeface="Maven Pro Regular"/>
                <a:sym typeface="Maven Pro Regular"/>
              </a:rPr>
              <a:t>.</a:t>
            </a:r>
            <a:endParaRPr dirty="0">
              <a:latin typeface="Maven Pro Regular"/>
              <a:ea typeface="Maven Pro Regular"/>
              <a:cs typeface="Maven Pro Regular"/>
              <a:sym typeface="Maven Pro Regular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Final slides with: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The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0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0" action="ppaction://hlinksldjump"/>
              </a:rPr>
              <a:t>fonts and colors</a:t>
            </a:r>
            <a:r>
              <a:rPr lang="en" dirty="0"/>
              <a:t> used in the template.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More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1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1" action="ppaction://hlinksldjump"/>
              </a:rPr>
              <a:t>infographic resources</a:t>
            </a:r>
            <a:r>
              <a:rPr lang="en" dirty="0"/>
              <a:t>, whose size and color can be edited.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Sets of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2" action="ppaction://hlinksldjump"/>
              </a:rPr>
              <a:t>customizable icons</a:t>
            </a:r>
            <a:r>
              <a:rPr lang="en" dirty="0"/>
              <a:t> of the following themes: general, business, avatar, creative process, education, help &amp; support, medical, nature, performing arts, SEO &amp; marketing, and teamwork.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You can delete this slide when you’re done editing the presentation.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FBF3F2-F85B-47F1-ACEA-10FD67296D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8510" y="255461"/>
            <a:ext cx="1966978" cy="57780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CFCC"/>
                </a:solidFill>
              </a:rPr>
              <a:t>ABSTRAK</a:t>
            </a:r>
            <a:endParaRPr lang="en-ID" b="1" dirty="0">
              <a:solidFill>
                <a:srgbClr val="00CFCC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445B2-BF91-446A-B076-AFB55EA19E89}"/>
              </a:ext>
            </a:extLst>
          </p:cNvPr>
          <p:cNvSpPr txBox="1"/>
          <p:nvPr/>
        </p:nvSpPr>
        <p:spPr>
          <a:xfrm>
            <a:off x="4789357" y="754698"/>
            <a:ext cx="3800006" cy="3387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1000"/>
              </a:spcAft>
            </a:pP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Teknik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analisis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data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analisis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regresi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linear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multivariat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. Hasil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ditampilkan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berbasis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web base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i="1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framework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Django. Model yang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berhasil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melewati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semua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pengujian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langkah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validasi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model,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sehingga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disimpulkan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bahwa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model yang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berperforma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baik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memprediksi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. Hasil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bentuk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berbasis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i="1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web base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i="1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framework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Django.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, admin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mudah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cepat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200" dirty="0">
              <a:solidFill>
                <a:schemeClr val="bg1"/>
              </a:solidFill>
              <a:effectLst/>
              <a:latin typeface="Share Tech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FF66FD-E464-4D71-8EF4-D27B1B283C2B}"/>
              </a:ext>
            </a:extLst>
          </p:cNvPr>
          <p:cNvSpPr txBox="1"/>
          <p:nvPr/>
        </p:nvSpPr>
        <p:spPr>
          <a:xfrm>
            <a:off x="478869" y="754698"/>
            <a:ext cx="3800005" cy="3941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	Perusahaan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tidak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dipisahkan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tenaga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kerja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Salah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astu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aspek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berpengaruh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terhadap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kemajuan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sebuah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perusahaan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adalah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kinerja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karyawannya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Pemberian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sesuai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adalah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salah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satu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faktor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penting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mendongkrak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kinerja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tenaga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kerja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Sangat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disayangkan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perkembangan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perusahaan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saat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belum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memliki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suatu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media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keputusan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melakukan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kualitas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data. 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Penelitian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bertujuan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mengetahui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faktor-faktor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spesifik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Dalam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penelitian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faktor-faktor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dilakukan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pengujian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di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antaranya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variabel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independen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berupa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Age,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JobLevel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TotalWorkingYears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dan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YearsAtCompany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Kemudian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variabel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dependen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beupa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MonthlyIncome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7" name="Google Shape;452;p25">
            <a:extLst>
              <a:ext uri="{FF2B5EF4-FFF2-40B4-BE49-F238E27FC236}">
                <a16:creationId xmlns:a16="http://schemas.microsoft.com/office/drawing/2014/main" id="{996CA328-6914-4CE7-8B74-BFA7C3326AA6}"/>
              </a:ext>
            </a:extLst>
          </p:cNvPr>
          <p:cNvSpPr/>
          <p:nvPr/>
        </p:nvSpPr>
        <p:spPr>
          <a:xfrm>
            <a:off x="4534744" y="914401"/>
            <a:ext cx="45719" cy="4053822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96B726-8F40-41E8-9E87-5D020AEF1A5F}"/>
              </a:ext>
            </a:extLst>
          </p:cNvPr>
          <p:cNvSpPr txBox="1"/>
          <p:nvPr/>
        </p:nvSpPr>
        <p:spPr>
          <a:xfrm>
            <a:off x="4789357" y="4234753"/>
            <a:ext cx="3800006" cy="617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Kata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Kunci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: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linear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Multivariat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Faktor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Spesifik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Web Base</a:t>
            </a:r>
            <a:endParaRPr lang="en-ID" sz="1200" b="1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454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50F00B-E00C-4B6B-AFC4-8C21BC22068A}"/>
              </a:ext>
            </a:extLst>
          </p:cNvPr>
          <p:cNvSpPr txBox="1"/>
          <p:nvPr/>
        </p:nvSpPr>
        <p:spPr>
          <a:xfrm>
            <a:off x="6155569" y="877889"/>
            <a:ext cx="2803164" cy="3110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Metode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digunakan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pada machine learning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yaitu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regression. Regression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digunakan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untuk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melakukan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Tentunya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hasil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perlu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divisualisasikan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secara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realtime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untuk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dapat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digunakan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oleh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perusahaan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dalam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menentukan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keputusan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dengan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cepat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Visualisasi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hasil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tersebut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ditampilkan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berbasis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web base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dengan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framework Django. 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DD00E3E0-3C5A-41C0-9CB9-AF0536FCBC9C}"/>
              </a:ext>
            </a:extLst>
          </p:cNvPr>
          <p:cNvSpPr txBox="1">
            <a:spLocks/>
          </p:cNvSpPr>
          <p:nvPr/>
        </p:nvSpPr>
        <p:spPr>
          <a:xfrm>
            <a:off x="2786769" y="241456"/>
            <a:ext cx="338379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ctr"/>
            <a:r>
              <a:rPr lang="en-US" b="1" dirty="0">
                <a:solidFill>
                  <a:srgbClr val="00CFCC"/>
                </a:solidFill>
              </a:rPr>
              <a:t>LATAR BELAKANG</a:t>
            </a:r>
            <a:endParaRPr lang="en-ID" b="1" dirty="0">
              <a:solidFill>
                <a:srgbClr val="00CFCC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0EB51B-CC07-490E-A0F1-8F870B86B7A7}"/>
              </a:ext>
            </a:extLst>
          </p:cNvPr>
          <p:cNvSpPr txBox="1"/>
          <p:nvPr/>
        </p:nvSpPr>
        <p:spPr>
          <a:xfrm>
            <a:off x="95323" y="877889"/>
            <a:ext cx="2734419" cy="3941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Perkembangan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ilmu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pengetahuan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dan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teknologi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pada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Revolusi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Industri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4.0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semakin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berkembang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pesat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Era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revolusi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mendisrupsi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berbagai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kegiatan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diberbagai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bidang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Perubahan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karakteristik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pekerjaan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adalah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salah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satu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dampak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tersendiri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dari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datangnya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revolusi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industri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4.0.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Karakteristik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baru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pada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pekerjaan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juga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membutuhkan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kompetensi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baru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kepada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para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pekerja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Dengan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demikian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salah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astu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aspek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berpengaruh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besar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terhadap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kemajuan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dan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keberhasilan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sebuah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perusahaan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adalah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kinerja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karyawannya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3A7638-72F3-40DA-B4D9-07CE4C1859B3}"/>
              </a:ext>
            </a:extLst>
          </p:cNvPr>
          <p:cNvSpPr txBox="1"/>
          <p:nvPr/>
        </p:nvSpPr>
        <p:spPr>
          <a:xfrm>
            <a:off x="3051901" y="877889"/>
            <a:ext cx="2881509" cy="3387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Oleh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karena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itu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penentuan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tepat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oleh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perusahaan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kepada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adalah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salah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satu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faktor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berpengaruh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secara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internal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terhadap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kemajuan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perusahaan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Sangat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disayangkan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perkembangan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perusahaan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saat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belum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memliki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suatu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media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keputusan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melakukan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kualitas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data.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Karakteristik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dataset yang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digunakan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untuk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memprediksi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terdiri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dari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parameter-parameter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faktor-faktor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spesifik</a:t>
            </a:r>
            <a:r>
              <a:rPr lang="en-ID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F9469E3-F44E-4ACF-9007-46AADB6E2D8A}"/>
              </a:ext>
            </a:extLst>
          </p:cNvPr>
          <p:cNvCxnSpPr/>
          <p:nvPr/>
        </p:nvCxnSpPr>
        <p:spPr>
          <a:xfrm>
            <a:off x="2938072" y="1026826"/>
            <a:ext cx="0" cy="3792783"/>
          </a:xfrm>
          <a:prstGeom prst="line">
            <a:avLst/>
          </a:prstGeom>
          <a:ln>
            <a:solidFill>
              <a:srgbClr val="FF99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62C585-8D8F-4306-BBBF-002EC49F0822}"/>
              </a:ext>
            </a:extLst>
          </p:cNvPr>
          <p:cNvCxnSpPr/>
          <p:nvPr/>
        </p:nvCxnSpPr>
        <p:spPr>
          <a:xfrm>
            <a:off x="6081010" y="1026826"/>
            <a:ext cx="0" cy="3792783"/>
          </a:xfrm>
          <a:prstGeom prst="line">
            <a:avLst/>
          </a:prstGeom>
          <a:ln>
            <a:solidFill>
              <a:srgbClr val="FF99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1273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>
            <p:extLst>
              <p:ext uri="{D42A27DB-BD31-4B8C-83A1-F6EECF244321}">
                <p14:modId xmlns:p14="http://schemas.microsoft.com/office/powerpoint/2010/main" val="237232289"/>
              </p:ext>
            </p:extLst>
          </p:nvPr>
        </p:nvGraphicFramePr>
        <p:xfrm>
          <a:off x="-702199" y="2698336"/>
          <a:ext cx="7239000" cy="2659900"/>
        </p:xfrm>
        <a:graphic>
          <a:graphicData uri="http://schemas.openxmlformats.org/drawingml/2006/table">
            <a:tbl>
              <a:tblPr>
                <a:noFill/>
                <a:tableStyleId>{861C6D4B-ED4B-4B61-9E71-DE38E1F26E8A}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 dirty="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581;p29">
            <a:extLst>
              <a:ext uri="{FF2B5EF4-FFF2-40B4-BE49-F238E27FC236}">
                <a16:creationId xmlns:a16="http://schemas.microsoft.com/office/drawing/2014/main" id="{AAB48BBC-672A-45AA-9BDB-994887260467}"/>
              </a:ext>
            </a:extLst>
          </p:cNvPr>
          <p:cNvSpPr/>
          <p:nvPr/>
        </p:nvSpPr>
        <p:spPr>
          <a:xfrm>
            <a:off x="4611098" y="3494168"/>
            <a:ext cx="1176665" cy="186799"/>
          </a:xfrm>
          <a:custGeom>
            <a:avLst/>
            <a:gdLst/>
            <a:ahLst/>
            <a:cxnLst/>
            <a:rect l="l" t="t" r="r" b="b"/>
            <a:pathLst>
              <a:path w="39596" h="6286" extrusionOk="0">
                <a:moveTo>
                  <a:pt x="0" y="0"/>
                </a:moveTo>
                <a:lnTo>
                  <a:pt x="0" y="6285"/>
                </a:lnTo>
                <a:lnTo>
                  <a:pt x="39596" y="6285"/>
                </a:lnTo>
                <a:lnTo>
                  <a:pt x="3959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86187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753380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436;p25">
            <a:extLst>
              <a:ext uri="{FF2B5EF4-FFF2-40B4-BE49-F238E27FC236}">
                <a16:creationId xmlns:a16="http://schemas.microsoft.com/office/drawing/2014/main" id="{D2D08578-A2DE-4A10-86FB-0533F94C20AF}"/>
              </a:ext>
            </a:extLst>
          </p:cNvPr>
          <p:cNvSpPr/>
          <p:nvPr/>
        </p:nvSpPr>
        <p:spPr>
          <a:xfrm>
            <a:off x="4803483" y="3957930"/>
            <a:ext cx="415448" cy="427189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41;p25">
            <a:extLst>
              <a:ext uri="{FF2B5EF4-FFF2-40B4-BE49-F238E27FC236}">
                <a16:creationId xmlns:a16="http://schemas.microsoft.com/office/drawing/2014/main" id="{1736E05E-AD72-4322-AF61-0F6DEDF5030B}"/>
              </a:ext>
            </a:extLst>
          </p:cNvPr>
          <p:cNvSpPr/>
          <p:nvPr/>
        </p:nvSpPr>
        <p:spPr>
          <a:xfrm>
            <a:off x="4803483" y="3087461"/>
            <a:ext cx="417134" cy="418374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436;p25">
            <a:extLst>
              <a:ext uri="{FF2B5EF4-FFF2-40B4-BE49-F238E27FC236}">
                <a16:creationId xmlns:a16="http://schemas.microsoft.com/office/drawing/2014/main" id="{6F86FEFA-4E1F-466D-B858-F36593BAC05F}"/>
              </a:ext>
            </a:extLst>
          </p:cNvPr>
          <p:cNvSpPr/>
          <p:nvPr/>
        </p:nvSpPr>
        <p:spPr>
          <a:xfrm>
            <a:off x="4803483" y="1878381"/>
            <a:ext cx="415448" cy="427189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441;p25">
            <a:extLst>
              <a:ext uri="{FF2B5EF4-FFF2-40B4-BE49-F238E27FC236}">
                <a16:creationId xmlns:a16="http://schemas.microsoft.com/office/drawing/2014/main" id="{D0AA1E98-B920-4284-80C9-D48B411A619F}"/>
              </a:ext>
            </a:extLst>
          </p:cNvPr>
          <p:cNvSpPr/>
          <p:nvPr/>
        </p:nvSpPr>
        <p:spPr>
          <a:xfrm>
            <a:off x="4803483" y="1016727"/>
            <a:ext cx="417134" cy="418374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436;p25">
            <a:extLst>
              <a:ext uri="{FF2B5EF4-FFF2-40B4-BE49-F238E27FC236}">
                <a16:creationId xmlns:a16="http://schemas.microsoft.com/office/drawing/2014/main" id="{9CF5F9F4-AAA2-4B0B-BD76-4874A5F6BAED}"/>
              </a:ext>
            </a:extLst>
          </p:cNvPr>
          <p:cNvSpPr/>
          <p:nvPr/>
        </p:nvSpPr>
        <p:spPr>
          <a:xfrm>
            <a:off x="402016" y="3957930"/>
            <a:ext cx="415448" cy="427189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441;p25">
            <a:extLst>
              <a:ext uri="{FF2B5EF4-FFF2-40B4-BE49-F238E27FC236}">
                <a16:creationId xmlns:a16="http://schemas.microsoft.com/office/drawing/2014/main" id="{21478E95-20D5-4D4A-B35F-66D43D043EE1}"/>
              </a:ext>
            </a:extLst>
          </p:cNvPr>
          <p:cNvSpPr/>
          <p:nvPr/>
        </p:nvSpPr>
        <p:spPr>
          <a:xfrm>
            <a:off x="402016" y="3087461"/>
            <a:ext cx="417134" cy="418374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436;p25">
            <a:extLst>
              <a:ext uri="{FF2B5EF4-FFF2-40B4-BE49-F238E27FC236}">
                <a16:creationId xmlns:a16="http://schemas.microsoft.com/office/drawing/2014/main" id="{45E9973B-71AC-436C-8197-E4D55AA9F3D1}"/>
              </a:ext>
            </a:extLst>
          </p:cNvPr>
          <p:cNvSpPr/>
          <p:nvPr/>
        </p:nvSpPr>
        <p:spPr>
          <a:xfrm>
            <a:off x="402016" y="1878381"/>
            <a:ext cx="415448" cy="427189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41;p25">
            <a:extLst>
              <a:ext uri="{FF2B5EF4-FFF2-40B4-BE49-F238E27FC236}">
                <a16:creationId xmlns:a16="http://schemas.microsoft.com/office/drawing/2014/main" id="{5E6D006D-31D6-4A46-855B-10D8AE0A5E05}"/>
              </a:ext>
            </a:extLst>
          </p:cNvPr>
          <p:cNvSpPr/>
          <p:nvPr/>
        </p:nvSpPr>
        <p:spPr>
          <a:xfrm>
            <a:off x="402016" y="1016727"/>
            <a:ext cx="417134" cy="418374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818D39-F9F1-40F5-893E-FB80DFF96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409" y="225641"/>
            <a:ext cx="3820725" cy="591400"/>
          </a:xfrm>
        </p:spPr>
        <p:txBody>
          <a:bodyPr/>
          <a:lstStyle/>
          <a:p>
            <a:r>
              <a:rPr lang="en-US" sz="3000" dirty="0" err="1"/>
              <a:t>Identifikasi</a:t>
            </a:r>
            <a:r>
              <a:rPr lang="en-US" sz="3000" dirty="0"/>
              <a:t> </a:t>
            </a:r>
            <a:r>
              <a:rPr lang="en-US" sz="3000" dirty="0" err="1"/>
              <a:t>Masalah</a:t>
            </a:r>
            <a:endParaRPr lang="en-ID" sz="3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D926D-4522-43DE-A69F-AFCFFEC78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819" y="971975"/>
            <a:ext cx="3554025" cy="1235100"/>
          </a:xfrm>
        </p:spPr>
        <p:txBody>
          <a:bodyPr/>
          <a:lstStyle/>
          <a:p>
            <a:pPr marL="342900" marR="80645" lvl="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Bagaimana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menganalisis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karakteristik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data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karyawan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pada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perusahaan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?</a:t>
            </a:r>
          </a:p>
          <a:p>
            <a:pPr marL="342900" marR="80645" lvl="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  <a:sym typeface="Arial"/>
            </a:endParaRPr>
          </a:p>
          <a:p>
            <a:pPr marL="342900" marR="80645" lvl="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Bagaimana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cara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menganalisis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uji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validitas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dan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korelasi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dari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dataset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karyawan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pada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perusahaan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?</a:t>
            </a:r>
          </a:p>
          <a:p>
            <a:pPr marL="342900" marR="80645" lvl="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  <a:sym typeface="Arial"/>
            </a:endParaRPr>
          </a:p>
          <a:p>
            <a:pPr marL="342900" marR="80645" lvl="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Bagaimana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cara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membuat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model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karyawan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yang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tepat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?</a:t>
            </a:r>
          </a:p>
          <a:p>
            <a:pPr marL="342900" marR="80645" lvl="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  <a:sym typeface="Arial"/>
            </a:endParaRPr>
          </a:p>
          <a:p>
            <a:pPr marL="342900" marR="80645" lvl="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Bagaimana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cara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melakukan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visualisasi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data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dari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hasil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model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karyawan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  <a:sym typeface="Arial"/>
              </a:rPr>
              <a:t>?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  <a:sym typeface="Arial"/>
            </a:endParaRPr>
          </a:p>
          <a:p>
            <a:endParaRPr lang="en-ID" sz="13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F008A43-F87F-46B8-8EA2-8257198E13D9}"/>
              </a:ext>
            </a:extLst>
          </p:cNvPr>
          <p:cNvSpPr txBox="1">
            <a:spLocks/>
          </p:cNvSpPr>
          <p:nvPr/>
        </p:nvSpPr>
        <p:spPr>
          <a:xfrm>
            <a:off x="5015977" y="238246"/>
            <a:ext cx="3820725" cy="5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Share Tech"/>
              <a:buNone/>
              <a:defRPr sz="4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Share Tech"/>
              <a:buNone/>
              <a:defRPr sz="4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Share Tech"/>
              <a:buNone/>
              <a:defRPr sz="4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Share Tech"/>
              <a:buNone/>
              <a:defRPr sz="4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Share Tech"/>
              <a:buNone/>
              <a:defRPr sz="4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Share Tech"/>
              <a:buNone/>
              <a:defRPr sz="4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Share Tech"/>
              <a:buNone/>
              <a:defRPr sz="4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Share Tech"/>
              <a:buNone/>
              <a:defRPr sz="4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Share Tech"/>
              <a:buNone/>
              <a:defRPr sz="4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sz="3000" dirty="0" err="1"/>
              <a:t>Tujuan</a:t>
            </a:r>
            <a:r>
              <a:rPr lang="en-US" sz="3000" dirty="0"/>
              <a:t> </a:t>
            </a:r>
            <a:r>
              <a:rPr lang="en-US" sz="3000" dirty="0" err="1"/>
              <a:t>Penelitian</a:t>
            </a:r>
            <a:endParaRPr lang="en-ID" sz="3000" dirty="0"/>
          </a:p>
        </p:txBody>
      </p:sp>
      <p:sp>
        <p:nvSpPr>
          <p:cNvPr id="9" name="Google Shape;451;p25">
            <a:extLst>
              <a:ext uri="{FF2B5EF4-FFF2-40B4-BE49-F238E27FC236}">
                <a16:creationId xmlns:a16="http://schemas.microsoft.com/office/drawing/2014/main" id="{B0A080B5-2572-41A6-9F0A-AEAF2F49424C}"/>
              </a:ext>
            </a:extLst>
          </p:cNvPr>
          <p:cNvSpPr/>
          <p:nvPr/>
        </p:nvSpPr>
        <p:spPr>
          <a:xfrm rot="10800000">
            <a:off x="4310456" y="211588"/>
            <a:ext cx="45719" cy="4667710"/>
          </a:xfrm>
          <a:custGeom>
            <a:avLst/>
            <a:gdLst/>
            <a:ahLst/>
            <a:cxnLst/>
            <a:rect l="l" t="t" r="r" b="b"/>
            <a:pathLst>
              <a:path w="323" h="68464" extrusionOk="0">
                <a:moveTo>
                  <a:pt x="157" y="0"/>
                </a:moveTo>
                <a:lnTo>
                  <a:pt x="0" y="68464"/>
                </a:lnTo>
                <a:lnTo>
                  <a:pt x="322" y="68464"/>
                </a:lnTo>
                <a:lnTo>
                  <a:pt x="157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8CC3FC4B-F9F4-4EEC-9E55-D88BC34C8582}"/>
              </a:ext>
            </a:extLst>
          </p:cNvPr>
          <p:cNvSpPr txBox="1">
            <a:spLocks/>
          </p:cNvSpPr>
          <p:nvPr/>
        </p:nvSpPr>
        <p:spPr>
          <a:xfrm>
            <a:off x="4853426" y="971975"/>
            <a:ext cx="3983276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None/>
              <a:defRPr sz="21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None/>
              <a:defRPr sz="21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None/>
              <a:defRPr sz="21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None/>
              <a:defRPr sz="21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None/>
              <a:defRPr sz="21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None/>
              <a:defRPr sz="21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None/>
              <a:defRPr sz="21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None/>
              <a:defRPr sz="21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None/>
              <a:defRPr sz="21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42900" marR="80645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Menganalisis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data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kepegawaian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berkaitan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dengan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  <a:p>
            <a:pPr marL="342900" marR="80645" algn="just">
              <a:lnSpc>
                <a:spcPct val="150000"/>
              </a:lnSpc>
              <a:buFont typeface="+mj-lt"/>
              <a:buAutoNum type="arabicPeriod"/>
            </a:pP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  <a:sym typeface="Arial"/>
            </a:endParaRPr>
          </a:p>
          <a:p>
            <a:pPr marL="342900" marR="80645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Menganalisis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uji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validitas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dan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korelasi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dari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dataset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terdiri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dari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parameter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pegawai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dan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faktor-faktor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terhadap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  <a:p>
            <a:pPr marL="342900" marR="80645" algn="just">
              <a:lnSpc>
                <a:spcPct val="150000"/>
              </a:lnSpc>
              <a:buFont typeface="+mj-lt"/>
              <a:buAutoNum type="arabicPeriod"/>
            </a:pP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  <a:sym typeface="Arial"/>
            </a:endParaRPr>
          </a:p>
          <a:p>
            <a:pPr marL="342900" marR="80645" algn="just">
              <a:lnSpc>
                <a:spcPct val="150000"/>
              </a:lnSpc>
              <a:buFont typeface="+mj-lt"/>
              <a:buAutoNum type="arabicPeriod"/>
            </a:pP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Membuat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model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dengan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pendekatan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machine learning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menggunakan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  <a:p>
            <a:pPr marL="342900" marR="80645" algn="just">
              <a:lnSpc>
                <a:spcPct val="150000"/>
              </a:lnSpc>
              <a:buFont typeface="+mj-lt"/>
              <a:buAutoNum type="arabicPeriod"/>
            </a:pP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  <a:sym typeface="Arial"/>
            </a:endParaRPr>
          </a:p>
          <a:p>
            <a:pPr marL="342900" marR="80645" algn="just">
              <a:lnSpc>
                <a:spcPct val="150000"/>
              </a:lnSpc>
              <a:buFont typeface="+mj-lt"/>
              <a:buAutoNum type="arabicPeriod"/>
            </a:pPr>
            <a:r>
              <a:rPr lang="en-ID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Merancangan</a:t>
            </a:r>
            <a:r>
              <a:rPr lang="en-ID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sistem</a:t>
            </a:r>
            <a:r>
              <a:rPr lang="en-ID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berbasis</a:t>
            </a:r>
            <a:r>
              <a:rPr lang="en-ID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web base </a:t>
            </a:r>
            <a:r>
              <a:rPr lang="en-ID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dengan</a:t>
            </a:r>
            <a:r>
              <a:rPr lang="en-ID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framework Django?</a:t>
            </a:r>
          </a:p>
        </p:txBody>
      </p:sp>
    </p:spTree>
    <p:extLst>
      <p:ext uri="{BB962C8B-B14F-4D97-AF65-F5344CB8AC3E}">
        <p14:creationId xmlns:p14="http://schemas.microsoft.com/office/powerpoint/2010/main" val="171487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8219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8218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{861C6D4B-ED4B-4B61-9E71-DE38E1F26E8A}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{861C6D4B-ED4B-4B61-9E71-DE38E1F26E8A}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{861C6D4B-ED4B-4B61-9E71-DE38E1F26E8A}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{861C6D4B-ED4B-4B61-9E71-DE38E1F26E8A}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E0D3DB-BD9D-4182-81D5-3BB02E2FE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631" y="109392"/>
            <a:ext cx="4727700" cy="577800"/>
          </a:xfrm>
        </p:spPr>
        <p:txBody>
          <a:bodyPr/>
          <a:lstStyle/>
          <a:p>
            <a:r>
              <a:rPr lang="en-US" b="1" dirty="0">
                <a:solidFill>
                  <a:srgbClr val="00CFCC"/>
                </a:solidFill>
              </a:rPr>
              <a:t>LANDASAN TEORI</a:t>
            </a:r>
            <a:endParaRPr lang="en-ID" b="1" dirty="0">
              <a:solidFill>
                <a:srgbClr val="00CFCC"/>
              </a:solidFill>
            </a:endParaRPr>
          </a:p>
        </p:txBody>
      </p:sp>
      <p:grpSp>
        <p:nvGrpSpPr>
          <p:cNvPr id="4" name="Google Shape;508;p28">
            <a:extLst>
              <a:ext uri="{FF2B5EF4-FFF2-40B4-BE49-F238E27FC236}">
                <a16:creationId xmlns:a16="http://schemas.microsoft.com/office/drawing/2014/main" id="{C4453132-B0C6-4A49-B63D-E2E761F0A5C8}"/>
              </a:ext>
            </a:extLst>
          </p:cNvPr>
          <p:cNvGrpSpPr/>
          <p:nvPr/>
        </p:nvGrpSpPr>
        <p:grpSpPr>
          <a:xfrm>
            <a:off x="127554" y="770468"/>
            <a:ext cx="2765547" cy="3966424"/>
            <a:chOff x="2501950" y="1507050"/>
            <a:chExt cx="2392350" cy="2696525"/>
          </a:xfrm>
        </p:grpSpPr>
        <p:sp>
          <p:nvSpPr>
            <p:cNvPr id="5" name="Google Shape;509;p28">
              <a:extLst>
                <a:ext uri="{FF2B5EF4-FFF2-40B4-BE49-F238E27FC236}">
                  <a16:creationId xmlns:a16="http://schemas.microsoft.com/office/drawing/2014/main" id="{8965705F-4425-4D93-BCA8-9925E8866493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10;p28">
              <a:extLst>
                <a:ext uri="{FF2B5EF4-FFF2-40B4-BE49-F238E27FC236}">
                  <a16:creationId xmlns:a16="http://schemas.microsoft.com/office/drawing/2014/main" id="{C051CB12-8481-42CF-9DFD-FB5AA1DA9A8B}"/>
                </a:ext>
              </a:extLst>
            </p:cNvPr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511;p28">
              <a:extLst>
                <a:ext uri="{FF2B5EF4-FFF2-40B4-BE49-F238E27FC236}">
                  <a16:creationId xmlns:a16="http://schemas.microsoft.com/office/drawing/2014/main" id="{86B286E8-8DDB-428D-9665-2FD3F3CEA9FE}"/>
                </a:ext>
              </a:extLst>
            </p:cNvPr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12;p28">
              <a:extLst>
                <a:ext uri="{FF2B5EF4-FFF2-40B4-BE49-F238E27FC236}">
                  <a16:creationId xmlns:a16="http://schemas.microsoft.com/office/drawing/2014/main" id="{3C03ED07-054B-443E-92A5-D39974B30D37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13;p28">
              <a:extLst>
                <a:ext uri="{FF2B5EF4-FFF2-40B4-BE49-F238E27FC236}">
                  <a16:creationId xmlns:a16="http://schemas.microsoft.com/office/drawing/2014/main" id="{64AF4667-BD4C-4F5A-AB79-6EDDC2A15595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14;p28">
              <a:extLst>
                <a:ext uri="{FF2B5EF4-FFF2-40B4-BE49-F238E27FC236}">
                  <a16:creationId xmlns:a16="http://schemas.microsoft.com/office/drawing/2014/main" id="{A3745602-39CE-4619-8D58-BE93FFB251CE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15;p28">
              <a:extLst>
                <a:ext uri="{FF2B5EF4-FFF2-40B4-BE49-F238E27FC236}">
                  <a16:creationId xmlns:a16="http://schemas.microsoft.com/office/drawing/2014/main" id="{F3916B38-332A-43F3-B859-3EBD701D4A1D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16;p28">
              <a:extLst>
                <a:ext uri="{FF2B5EF4-FFF2-40B4-BE49-F238E27FC236}">
                  <a16:creationId xmlns:a16="http://schemas.microsoft.com/office/drawing/2014/main" id="{05F84004-9155-4833-A001-2665B7AA643A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17;p28">
              <a:extLst>
                <a:ext uri="{FF2B5EF4-FFF2-40B4-BE49-F238E27FC236}">
                  <a16:creationId xmlns:a16="http://schemas.microsoft.com/office/drawing/2014/main" id="{7B7A22C6-CC3D-4EDE-B391-F880E804CE6A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18;p28">
              <a:extLst>
                <a:ext uri="{FF2B5EF4-FFF2-40B4-BE49-F238E27FC236}">
                  <a16:creationId xmlns:a16="http://schemas.microsoft.com/office/drawing/2014/main" id="{3C3B7575-90B7-4C34-A58B-29870DDCF431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19;p28">
              <a:extLst>
                <a:ext uri="{FF2B5EF4-FFF2-40B4-BE49-F238E27FC236}">
                  <a16:creationId xmlns:a16="http://schemas.microsoft.com/office/drawing/2014/main" id="{0CBEB185-255D-407B-831D-8BD780B2F6D4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20;p28">
              <a:extLst>
                <a:ext uri="{FF2B5EF4-FFF2-40B4-BE49-F238E27FC236}">
                  <a16:creationId xmlns:a16="http://schemas.microsoft.com/office/drawing/2014/main" id="{69CC3333-487C-49BB-B822-09F98B141E75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21;p28">
              <a:extLst>
                <a:ext uri="{FF2B5EF4-FFF2-40B4-BE49-F238E27FC236}">
                  <a16:creationId xmlns:a16="http://schemas.microsoft.com/office/drawing/2014/main" id="{092EF549-371C-48A3-AE96-B5D4D8E0A1EB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22;p28">
              <a:extLst>
                <a:ext uri="{FF2B5EF4-FFF2-40B4-BE49-F238E27FC236}">
                  <a16:creationId xmlns:a16="http://schemas.microsoft.com/office/drawing/2014/main" id="{DEF49B11-3331-4847-B7FA-50B10226FC51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23;p28">
              <a:extLst>
                <a:ext uri="{FF2B5EF4-FFF2-40B4-BE49-F238E27FC236}">
                  <a16:creationId xmlns:a16="http://schemas.microsoft.com/office/drawing/2014/main" id="{B2550608-E993-4EBA-8914-3E97566308DE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24;p28">
              <a:extLst>
                <a:ext uri="{FF2B5EF4-FFF2-40B4-BE49-F238E27FC236}">
                  <a16:creationId xmlns:a16="http://schemas.microsoft.com/office/drawing/2014/main" id="{CE31AA4D-710B-4A95-9E78-660F110EBE02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25;p28">
              <a:extLst>
                <a:ext uri="{FF2B5EF4-FFF2-40B4-BE49-F238E27FC236}">
                  <a16:creationId xmlns:a16="http://schemas.microsoft.com/office/drawing/2014/main" id="{B4A80357-08E8-4228-B74D-F57D6141FCDE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26;p28">
              <a:extLst>
                <a:ext uri="{FF2B5EF4-FFF2-40B4-BE49-F238E27FC236}">
                  <a16:creationId xmlns:a16="http://schemas.microsoft.com/office/drawing/2014/main" id="{ED69AB48-98F9-4BE7-9DB9-51A79212F7CC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27;p28">
              <a:extLst>
                <a:ext uri="{FF2B5EF4-FFF2-40B4-BE49-F238E27FC236}">
                  <a16:creationId xmlns:a16="http://schemas.microsoft.com/office/drawing/2014/main" id="{F6A35501-C10B-4B8D-9628-F3DF52CD8693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508;p28">
            <a:extLst>
              <a:ext uri="{FF2B5EF4-FFF2-40B4-BE49-F238E27FC236}">
                <a16:creationId xmlns:a16="http://schemas.microsoft.com/office/drawing/2014/main" id="{67A54649-00CA-4F78-A744-679B34290E0D}"/>
              </a:ext>
            </a:extLst>
          </p:cNvPr>
          <p:cNvGrpSpPr/>
          <p:nvPr/>
        </p:nvGrpSpPr>
        <p:grpSpPr>
          <a:xfrm>
            <a:off x="3112798" y="770468"/>
            <a:ext cx="2868277" cy="3966423"/>
            <a:chOff x="2501950" y="1507050"/>
            <a:chExt cx="2392350" cy="2696525"/>
          </a:xfrm>
        </p:grpSpPr>
        <p:sp>
          <p:nvSpPr>
            <p:cNvPr id="65" name="Google Shape;509;p28">
              <a:extLst>
                <a:ext uri="{FF2B5EF4-FFF2-40B4-BE49-F238E27FC236}">
                  <a16:creationId xmlns:a16="http://schemas.microsoft.com/office/drawing/2014/main" id="{7DF6F977-1C94-4F99-9CFF-7ACD6D406AA0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10;p28">
              <a:extLst>
                <a:ext uri="{FF2B5EF4-FFF2-40B4-BE49-F238E27FC236}">
                  <a16:creationId xmlns:a16="http://schemas.microsoft.com/office/drawing/2014/main" id="{1311C836-2208-4E94-BF5F-DB81C66904C8}"/>
                </a:ext>
              </a:extLst>
            </p:cNvPr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511;p28">
              <a:extLst>
                <a:ext uri="{FF2B5EF4-FFF2-40B4-BE49-F238E27FC236}">
                  <a16:creationId xmlns:a16="http://schemas.microsoft.com/office/drawing/2014/main" id="{2099513D-F988-4AB4-91AF-CCAA5D37F0C0}"/>
                </a:ext>
              </a:extLst>
            </p:cNvPr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12;p28">
              <a:extLst>
                <a:ext uri="{FF2B5EF4-FFF2-40B4-BE49-F238E27FC236}">
                  <a16:creationId xmlns:a16="http://schemas.microsoft.com/office/drawing/2014/main" id="{BA094D67-9950-4D56-838A-E0D1CF2948DF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13;p28">
              <a:extLst>
                <a:ext uri="{FF2B5EF4-FFF2-40B4-BE49-F238E27FC236}">
                  <a16:creationId xmlns:a16="http://schemas.microsoft.com/office/drawing/2014/main" id="{43E85035-1867-4850-AE08-3379BB060C9C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14;p28">
              <a:extLst>
                <a:ext uri="{FF2B5EF4-FFF2-40B4-BE49-F238E27FC236}">
                  <a16:creationId xmlns:a16="http://schemas.microsoft.com/office/drawing/2014/main" id="{45B49ECE-CB5E-431A-A329-878FD25C3991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15;p28">
              <a:extLst>
                <a:ext uri="{FF2B5EF4-FFF2-40B4-BE49-F238E27FC236}">
                  <a16:creationId xmlns:a16="http://schemas.microsoft.com/office/drawing/2014/main" id="{D2E80C82-A676-4E4A-9D7D-8039CBDD9197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16;p28">
              <a:extLst>
                <a:ext uri="{FF2B5EF4-FFF2-40B4-BE49-F238E27FC236}">
                  <a16:creationId xmlns:a16="http://schemas.microsoft.com/office/drawing/2014/main" id="{E2B6A86D-EB18-4AE1-82D8-044DD4970EED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17;p28">
              <a:extLst>
                <a:ext uri="{FF2B5EF4-FFF2-40B4-BE49-F238E27FC236}">
                  <a16:creationId xmlns:a16="http://schemas.microsoft.com/office/drawing/2014/main" id="{F0167F28-B254-4D3C-9EE2-D81C2B63E80A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18;p28">
              <a:extLst>
                <a:ext uri="{FF2B5EF4-FFF2-40B4-BE49-F238E27FC236}">
                  <a16:creationId xmlns:a16="http://schemas.microsoft.com/office/drawing/2014/main" id="{4F5ACB30-772B-4339-AF2A-C958AE19F7FA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19;p28">
              <a:extLst>
                <a:ext uri="{FF2B5EF4-FFF2-40B4-BE49-F238E27FC236}">
                  <a16:creationId xmlns:a16="http://schemas.microsoft.com/office/drawing/2014/main" id="{AF4BCEE0-94D4-4A73-AAA6-4A94AC7BC98F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20;p28">
              <a:extLst>
                <a:ext uri="{FF2B5EF4-FFF2-40B4-BE49-F238E27FC236}">
                  <a16:creationId xmlns:a16="http://schemas.microsoft.com/office/drawing/2014/main" id="{5CB29B81-2450-4AAA-B0D6-73F7FA51E277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21;p28">
              <a:extLst>
                <a:ext uri="{FF2B5EF4-FFF2-40B4-BE49-F238E27FC236}">
                  <a16:creationId xmlns:a16="http://schemas.microsoft.com/office/drawing/2014/main" id="{28420680-23BE-4C5C-BA56-AB2C67F91E32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22;p28">
              <a:extLst>
                <a:ext uri="{FF2B5EF4-FFF2-40B4-BE49-F238E27FC236}">
                  <a16:creationId xmlns:a16="http://schemas.microsoft.com/office/drawing/2014/main" id="{8355D4A5-0C00-4217-8A92-9169CD6431B2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23;p28">
              <a:extLst>
                <a:ext uri="{FF2B5EF4-FFF2-40B4-BE49-F238E27FC236}">
                  <a16:creationId xmlns:a16="http://schemas.microsoft.com/office/drawing/2014/main" id="{1FCE03E2-A93E-4F7A-89AF-37E12595E1D1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24;p28">
              <a:extLst>
                <a:ext uri="{FF2B5EF4-FFF2-40B4-BE49-F238E27FC236}">
                  <a16:creationId xmlns:a16="http://schemas.microsoft.com/office/drawing/2014/main" id="{7A3919CD-8CBF-4C57-A4B1-3FB88C766ABB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25;p28">
              <a:extLst>
                <a:ext uri="{FF2B5EF4-FFF2-40B4-BE49-F238E27FC236}">
                  <a16:creationId xmlns:a16="http://schemas.microsoft.com/office/drawing/2014/main" id="{AE15E159-50D9-4F46-8A8B-3E777FD65118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26;p28">
              <a:extLst>
                <a:ext uri="{FF2B5EF4-FFF2-40B4-BE49-F238E27FC236}">
                  <a16:creationId xmlns:a16="http://schemas.microsoft.com/office/drawing/2014/main" id="{63060FB2-9D69-4122-B332-1FBB63075C73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27;p28">
              <a:extLst>
                <a:ext uri="{FF2B5EF4-FFF2-40B4-BE49-F238E27FC236}">
                  <a16:creationId xmlns:a16="http://schemas.microsoft.com/office/drawing/2014/main" id="{A68C0D31-24CF-4F99-85C3-A8B3020A0761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508;p28">
            <a:extLst>
              <a:ext uri="{FF2B5EF4-FFF2-40B4-BE49-F238E27FC236}">
                <a16:creationId xmlns:a16="http://schemas.microsoft.com/office/drawing/2014/main" id="{610E3208-2C71-4024-8347-AB850799DA48}"/>
              </a:ext>
            </a:extLst>
          </p:cNvPr>
          <p:cNvGrpSpPr/>
          <p:nvPr/>
        </p:nvGrpSpPr>
        <p:grpSpPr>
          <a:xfrm>
            <a:off x="6190938" y="721976"/>
            <a:ext cx="2743200" cy="3966424"/>
            <a:chOff x="2501950" y="1507050"/>
            <a:chExt cx="2392350" cy="2696525"/>
          </a:xfrm>
        </p:grpSpPr>
        <p:sp>
          <p:nvSpPr>
            <p:cNvPr id="85" name="Google Shape;509;p28">
              <a:extLst>
                <a:ext uri="{FF2B5EF4-FFF2-40B4-BE49-F238E27FC236}">
                  <a16:creationId xmlns:a16="http://schemas.microsoft.com/office/drawing/2014/main" id="{9EC2003B-1032-4BCE-9CF7-685196BFA029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10;p28">
              <a:extLst>
                <a:ext uri="{FF2B5EF4-FFF2-40B4-BE49-F238E27FC236}">
                  <a16:creationId xmlns:a16="http://schemas.microsoft.com/office/drawing/2014/main" id="{5098E6EC-54B6-4AE5-BCAA-3148CFA811BA}"/>
                </a:ext>
              </a:extLst>
            </p:cNvPr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511;p28">
              <a:extLst>
                <a:ext uri="{FF2B5EF4-FFF2-40B4-BE49-F238E27FC236}">
                  <a16:creationId xmlns:a16="http://schemas.microsoft.com/office/drawing/2014/main" id="{31654D02-0BC9-469B-84A1-58627F6AE47B}"/>
                </a:ext>
              </a:extLst>
            </p:cNvPr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12;p28">
              <a:extLst>
                <a:ext uri="{FF2B5EF4-FFF2-40B4-BE49-F238E27FC236}">
                  <a16:creationId xmlns:a16="http://schemas.microsoft.com/office/drawing/2014/main" id="{1B00A9EE-8AEA-477D-8AB4-1A732D027F4B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13;p28">
              <a:extLst>
                <a:ext uri="{FF2B5EF4-FFF2-40B4-BE49-F238E27FC236}">
                  <a16:creationId xmlns:a16="http://schemas.microsoft.com/office/drawing/2014/main" id="{3360E7E6-816C-4A83-8C03-380290CCD2AC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14;p28">
              <a:extLst>
                <a:ext uri="{FF2B5EF4-FFF2-40B4-BE49-F238E27FC236}">
                  <a16:creationId xmlns:a16="http://schemas.microsoft.com/office/drawing/2014/main" id="{4C53FBE7-9FB7-47F8-9BF6-BA4BC47B4CB8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15;p28">
              <a:extLst>
                <a:ext uri="{FF2B5EF4-FFF2-40B4-BE49-F238E27FC236}">
                  <a16:creationId xmlns:a16="http://schemas.microsoft.com/office/drawing/2014/main" id="{E16C8F11-E8CB-4522-A016-E81EE8D83268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16;p28">
              <a:extLst>
                <a:ext uri="{FF2B5EF4-FFF2-40B4-BE49-F238E27FC236}">
                  <a16:creationId xmlns:a16="http://schemas.microsoft.com/office/drawing/2014/main" id="{B535550F-39E1-49C7-8A89-78683E708216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17;p28">
              <a:extLst>
                <a:ext uri="{FF2B5EF4-FFF2-40B4-BE49-F238E27FC236}">
                  <a16:creationId xmlns:a16="http://schemas.microsoft.com/office/drawing/2014/main" id="{308BF2F6-BD35-49E2-BCDB-5292AD607BD8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18;p28">
              <a:extLst>
                <a:ext uri="{FF2B5EF4-FFF2-40B4-BE49-F238E27FC236}">
                  <a16:creationId xmlns:a16="http://schemas.microsoft.com/office/drawing/2014/main" id="{06870B0C-CE52-4B33-8801-864CDBE77F6B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19;p28">
              <a:extLst>
                <a:ext uri="{FF2B5EF4-FFF2-40B4-BE49-F238E27FC236}">
                  <a16:creationId xmlns:a16="http://schemas.microsoft.com/office/drawing/2014/main" id="{13A98E38-9A3D-4173-A823-93D512A54FDB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20;p28">
              <a:extLst>
                <a:ext uri="{FF2B5EF4-FFF2-40B4-BE49-F238E27FC236}">
                  <a16:creationId xmlns:a16="http://schemas.microsoft.com/office/drawing/2014/main" id="{F1FA2B22-38C5-41CA-9524-BB6024BA4DE1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21;p28">
              <a:extLst>
                <a:ext uri="{FF2B5EF4-FFF2-40B4-BE49-F238E27FC236}">
                  <a16:creationId xmlns:a16="http://schemas.microsoft.com/office/drawing/2014/main" id="{E1F0C3DB-6EDF-4871-BDC5-D943DCAE6895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22;p28">
              <a:extLst>
                <a:ext uri="{FF2B5EF4-FFF2-40B4-BE49-F238E27FC236}">
                  <a16:creationId xmlns:a16="http://schemas.microsoft.com/office/drawing/2014/main" id="{1807DC46-189B-4392-BE8B-93E2C1C4C7AC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23;p28">
              <a:extLst>
                <a:ext uri="{FF2B5EF4-FFF2-40B4-BE49-F238E27FC236}">
                  <a16:creationId xmlns:a16="http://schemas.microsoft.com/office/drawing/2014/main" id="{A25E5634-F8D4-4646-9108-789E5CE7D16F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24;p28">
              <a:extLst>
                <a:ext uri="{FF2B5EF4-FFF2-40B4-BE49-F238E27FC236}">
                  <a16:creationId xmlns:a16="http://schemas.microsoft.com/office/drawing/2014/main" id="{AD8738A7-0C06-44FA-AD05-BBE40BCC3610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25;p28">
              <a:extLst>
                <a:ext uri="{FF2B5EF4-FFF2-40B4-BE49-F238E27FC236}">
                  <a16:creationId xmlns:a16="http://schemas.microsoft.com/office/drawing/2014/main" id="{1BC3CDCB-D3F0-417A-9257-893B8118EF8E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26;p28">
              <a:extLst>
                <a:ext uri="{FF2B5EF4-FFF2-40B4-BE49-F238E27FC236}">
                  <a16:creationId xmlns:a16="http://schemas.microsoft.com/office/drawing/2014/main" id="{AC41DEB5-E603-4CF4-A705-E7E1685A5200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27;p28">
              <a:extLst>
                <a:ext uri="{FF2B5EF4-FFF2-40B4-BE49-F238E27FC236}">
                  <a16:creationId xmlns:a16="http://schemas.microsoft.com/office/drawing/2014/main" id="{B92CC03A-61D1-4EB9-9969-6BC12664FD4E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3DD99656-09BA-4A8A-854C-6741C493DD1B}"/>
              </a:ext>
            </a:extLst>
          </p:cNvPr>
          <p:cNvSpPr txBox="1"/>
          <p:nvPr/>
        </p:nvSpPr>
        <p:spPr>
          <a:xfrm>
            <a:off x="462966" y="1362247"/>
            <a:ext cx="2242551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Berdasar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Pengalaman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Lama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Bekerja</a:t>
            </a:r>
            <a:endParaRPr lang="en-ID" sz="1300" b="1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1D190E34-7B7C-4BDA-9FA6-80E18E367AA8}"/>
              </a:ext>
            </a:extLst>
          </p:cNvPr>
          <p:cNvSpPr txBox="1"/>
          <p:nvPr/>
        </p:nvSpPr>
        <p:spPr>
          <a:xfrm>
            <a:off x="593165" y="2206079"/>
            <a:ext cx="2065779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Model :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Linear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2D8AEFD9-5FFA-46CF-AA2F-E315CE21D9BB}"/>
              </a:ext>
            </a:extLst>
          </p:cNvPr>
          <p:cNvSpPr txBox="1"/>
          <p:nvPr/>
        </p:nvSpPr>
        <p:spPr>
          <a:xfrm>
            <a:off x="569494" y="2519524"/>
            <a:ext cx="2063987" cy="1492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Dari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hasil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pengalaman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lama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bekerja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terdapat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pengaruh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positif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dan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signifikan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antara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dan masa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kerja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terhadap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kinerja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1656E758-588A-4705-BE1F-907CEA69AC5A}"/>
              </a:ext>
            </a:extLst>
          </p:cNvPr>
          <p:cNvSpPr txBox="1"/>
          <p:nvPr/>
        </p:nvSpPr>
        <p:spPr>
          <a:xfrm>
            <a:off x="3546029" y="1196589"/>
            <a:ext cx="2242551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Menggunakan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Teknik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endParaRPr lang="en-ID" sz="1300" b="1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EF3E5B28-6F9B-4A9C-9443-FEA53E0F23A9}"/>
              </a:ext>
            </a:extLst>
          </p:cNvPr>
          <p:cNvSpPr txBox="1"/>
          <p:nvPr/>
        </p:nvSpPr>
        <p:spPr>
          <a:xfrm>
            <a:off x="3645818" y="1755274"/>
            <a:ext cx="198270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Model :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linear dan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polinomial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6520DDA7-D209-48ED-B833-48E83D18567D}"/>
              </a:ext>
            </a:extLst>
          </p:cNvPr>
          <p:cNvSpPr txBox="1"/>
          <p:nvPr/>
        </p:nvSpPr>
        <p:spPr>
          <a:xfrm>
            <a:off x="3645818" y="2289355"/>
            <a:ext cx="20951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Pemilih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dari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grafik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x-y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membutuhkan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banyak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percobaan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karena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mungkin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ada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lebih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dari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satu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grafik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sesuai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benar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hingga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waktu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tertentu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Akurasi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dapat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diperoleh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dengan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menerapkan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k-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terdekat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9E5A73F-0D74-4D29-A8A6-E5D3FE5D9A96}"/>
              </a:ext>
            </a:extLst>
          </p:cNvPr>
          <p:cNvSpPr txBox="1"/>
          <p:nvPr/>
        </p:nvSpPr>
        <p:spPr>
          <a:xfrm>
            <a:off x="6515581" y="935079"/>
            <a:ext cx="2371290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800"/>
              </a:spcAft>
            </a:pP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Analisis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empiris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teknik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harga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rumah</a:t>
            </a:r>
            <a:r>
              <a:rPr lang="en-ID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dan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endParaRPr lang="en-ID" sz="1300" b="1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29E37545-494F-4B32-9255-FEB043B0E8A9}"/>
              </a:ext>
            </a:extLst>
          </p:cNvPr>
          <p:cNvSpPr txBox="1"/>
          <p:nvPr/>
        </p:nvSpPr>
        <p:spPr>
          <a:xfrm>
            <a:off x="6582557" y="1805970"/>
            <a:ext cx="2098477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Model : Simple Linear Regression (SLR) dan Multiple Linear Regression (MLR)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A84098FB-2054-4A08-BCAB-02F2561F66D0}"/>
              </a:ext>
            </a:extLst>
          </p:cNvPr>
          <p:cNvSpPr txBox="1"/>
          <p:nvPr/>
        </p:nvSpPr>
        <p:spPr>
          <a:xfrm>
            <a:off x="6595593" y="2669539"/>
            <a:ext cx="2136812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Multiple Linear Regression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baik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daripada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Simple Linear Regression. Karena pada data House price, MLR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memiliki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R-Square 0,67 dan SLR 0,49. Serta pada data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MLR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memiliki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R-Square 0,92 dan SLR 0,75.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79025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E0D3DB-BD9D-4182-81D5-3BB02E2FE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631" y="109392"/>
            <a:ext cx="3174559" cy="577800"/>
          </a:xfrm>
        </p:spPr>
        <p:txBody>
          <a:bodyPr/>
          <a:lstStyle/>
          <a:p>
            <a:r>
              <a:rPr lang="en-US" b="1" dirty="0">
                <a:solidFill>
                  <a:srgbClr val="00CFCC"/>
                </a:solidFill>
              </a:rPr>
              <a:t>LANDASAN TEORI</a:t>
            </a:r>
            <a:endParaRPr lang="en-ID" b="1" dirty="0">
              <a:solidFill>
                <a:srgbClr val="00CFCC"/>
              </a:solidFill>
            </a:endParaRPr>
          </a:p>
        </p:txBody>
      </p:sp>
      <p:grpSp>
        <p:nvGrpSpPr>
          <p:cNvPr id="4" name="Google Shape;508;p28">
            <a:extLst>
              <a:ext uri="{FF2B5EF4-FFF2-40B4-BE49-F238E27FC236}">
                <a16:creationId xmlns:a16="http://schemas.microsoft.com/office/drawing/2014/main" id="{C4453132-B0C6-4A49-B63D-E2E761F0A5C8}"/>
              </a:ext>
            </a:extLst>
          </p:cNvPr>
          <p:cNvGrpSpPr/>
          <p:nvPr/>
        </p:nvGrpSpPr>
        <p:grpSpPr>
          <a:xfrm>
            <a:off x="127554" y="770468"/>
            <a:ext cx="2765547" cy="3966424"/>
            <a:chOff x="2501950" y="1507050"/>
            <a:chExt cx="2392350" cy="2696525"/>
          </a:xfrm>
        </p:grpSpPr>
        <p:sp>
          <p:nvSpPr>
            <p:cNvPr id="5" name="Google Shape;509;p28">
              <a:extLst>
                <a:ext uri="{FF2B5EF4-FFF2-40B4-BE49-F238E27FC236}">
                  <a16:creationId xmlns:a16="http://schemas.microsoft.com/office/drawing/2014/main" id="{8965705F-4425-4D93-BCA8-9925E8866493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10;p28">
              <a:extLst>
                <a:ext uri="{FF2B5EF4-FFF2-40B4-BE49-F238E27FC236}">
                  <a16:creationId xmlns:a16="http://schemas.microsoft.com/office/drawing/2014/main" id="{C051CB12-8481-42CF-9DFD-FB5AA1DA9A8B}"/>
                </a:ext>
              </a:extLst>
            </p:cNvPr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511;p28">
              <a:extLst>
                <a:ext uri="{FF2B5EF4-FFF2-40B4-BE49-F238E27FC236}">
                  <a16:creationId xmlns:a16="http://schemas.microsoft.com/office/drawing/2014/main" id="{86B286E8-8DDB-428D-9665-2FD3F3CEA9FE}"/>
                </a:ext>
              </a:extLst>
            </p:cNvPr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12;p28">
              <a:extLst>
                <a:ext uri="{FF2B5EF4-FFF2-40B4-BE49-F238E27FC236}">
                  <a16:creationId xmlns:a16="http://schemas.microsoft.com/office/drawing/2014/main" id="{3C03ED07-054B-443E-92A5-D39974B30D37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13;p28">
              <a:extLst>
                <a:ext uri="{FF2B5EF4-FFF2-40B4-BE49-F238E27FC236}">
                  <a16:creationId xmlns:a16="http://schemas.microsoft.com/office/drawing/2014/main" id="{64AF4667-BD4C-4F5A-AB79-6EDDC2A15595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14;p28">
              <a:extLst>
                <a:ext uri="{FF2B5EF4-FFF2-40B4-BE49-F238E27FC236}">
                  <a16:creationId xmlns:a16="http://schemas.microsoft.com/office/drawing/2014/main" id="{A3745602-39CE-4619-8D58-BE93FFB251CE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15;p28">
              <a:extLst>
                <a:ext uri="{FF2B5EF4-FFF2-40B4-BE49-F238E27FC236}">
                  <a16:creationId xmlns:a16="http://schemas.microsoft.com/office/drawing/2014/main" id="{F3916B38-332A-43F3-B859-3EBD701D4A1D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16;p28">
              <a:extLst>
                <a:ext uri="{FF2B5EF4-FFF2-40B4-BE49-F238E27FC236}">
                  <a16:creationId xmlns:a16="http://schemas.microsoft.com/office/drawing/2014/main" id="{05F84004-9155-4833-A001-2665B7AA643A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17;p28">
              <a:extLst>
                <a:ext uri="{FF2B5EF4-FFF2-40B4-BE49-F238E27FC236}">
                  <a16:creationId xmlns:a16="http://schemas.microsoft.com/office/drawing/2014/main" id="{7B7A22C6-CC3D-4EDE-B391-F880E804CE6A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18;p28">
              <a:extLst>
                <a:ext uri="{FF2B5EF4-FFF2-40B4-BE49-F238E27FC236}">
                  <a16:creationId xmlns:a16="http://schemas.microsoft.com/office/drawing/2014/main" id="{3C3B7575-90B7-4C34-A58B-29870DDCF431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19;p28">
              <a:extLst>
                <a:ext uri="{FF2B5EF4-FFF2-40B4-BE49-F238E27FC236}">
                  <a16:creationId xmlns:a16="http://schemas.microsoft.com/office/drawing/2014/main" id="{0CBEB185-255D-407B-831D-8BD780B2F6D4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20;p28">
              <a:extLst>
                <a:ext uri="{FF2B5EF4-FFF2-40B4-BE49-F238E27FC236}">
                  <a16:creationId xmlns:a16="http://schemas.microsoft.com/office/drawing/2014/main" id="{69CC3333-487C-49BB-B822-09F98B141E75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21;p28">
              <a:extLst>
                <a:ext uri="{FF2B5EF4-FFF2-40B4-BE49-F238E27FC236}">
                  <a16:creationId xmlns:a16="http://schemas.microsoft.com/office/drawing/2014/main" id="{092EF549-371C-48A3-AE96-B5D4D8E0A1EB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22;p28">
              <a:extLst>
                <a:ext uri="{FF2B5EF4-FFF2-40B4-BE49-F238E27FC236}">
                  <a16:creationId xmlns:a16="http://schemas.microsoft.com/office/drawing/2014/main" id="{DEF49B11-3331-4847-B7FA-50B10226FC51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23;p28">
              <a:extLst>
                <a:ext uri="{FF2B5EF4-FFF2-40B4-BE49-F238E27FC236}">
                  <a16:creationId xmlns:a16="http://schemas.microsoft.com/office/drawing/2014/main" id="{B2550608-E993-4EBA-8914-3E97566308DE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24;p28">
              <a:extLst>
                <a:ext uri="{FF2B5EF4-FFF2-40B4-BE49-F238E27FC236}">
                  <a16:creationId xmlns:a16="http://schemas.microsoft.com/office/drawing/2014/main" id="{CE31AA4D-710B-4A95-9E78-660F110EBE02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25;p28">
              <a:extLst>
                <a:ext uri="{FF2B5EF4-FFF2-40B4-BE49-F238E27FC236}">
                  <a16:creationId xmlns:a16="http://schemas.microsoft.com/office/drawing/2014/main" id="{B4A80357-08E8-4228-B74D-F57D6141FCDE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26;p28">
              <a:extLst>
                <a:ext uri="{FF2B5EF4-FFF2-40B4-BE49-F238E27FC236}">
                  <a16:creationId xmlns:a16="http://schemas.microsoft.com/office/drawing/2014/main" id="{ED69AB48-98F9-4BE7-9DB9-51A79212F7CC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27;p28">
              <a:extLst>
                <a:ext uri="{FF2B5EF4-FFF2-40B4-BE49-F238E27FC236}">
                  <a16:creationId xmlns:a16="http://schemas.microsoft.com/office/drawing/2014/main" id="{F6A35501-C10B-4B8D-9628-F3DF52CD8693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508;p28">
            <a:extLst>
              <a:ext uri="{FF2B5EF4-FFF2-40B4-BE49-F238E27FC236}">
                <a16:creationId xmlns:a16="http://schemas.microsoft.com/office/drawing/2014/main" id="{67A54649-00CA-4F78-A744-679B34290E0D}"/>
              </a:ext>
            </a:extLst>
          </p:cNvPr>
          <p:cNvGrpSpPr/>
          <p:nvPr/>
        </p:nvGrpSpPr>
        <p:grpSpPr>
          <a:xfrm>
            <a:off x="3112798" y="770468"/>
            <a:ext cx="2868277" cy="3966423"/>
            <a:chOff x="2501950" y="1507050"/>
            <a:chExt cx="2392350" cy="2696525"/>
          </a:xfrm>
        </p:grpSpPr>
        <p:sp>
          <p:nvSpPr>
            <p:cNvPr id="65" name="Google Shape;509;p28">
              <a:extLst>
                <a:ext uri="{FF2B5EF4-FFF2-40B4-BE49-F238E27FC236}">
                  <a16:creationId xmlns:a16="http://schemas.microsoft.com/office/drawing/2014/main" id="{7DF6F977-1C94-4F99-9CFF-7ACD6D406AA0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10;p28">
              <a:extLst>
                <a:ext uri="{FF2B5EF4-FFF2-40B4-BE49-F238E27FC236}">
                  <a16:creationId xmlns:a16="http://schemas.microsoft.com/office/drawing/2014/main" id="{1311C836-2208-4E94-BF5F-DB81C66904C8}"/>
                </a:ext>
              </a:extLst>
            </p:cNvPr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511;p28">
              <a:extLst>
                <a:ext uri="{FF2B5EF4-FFF2-40B4-BE49-F238E27FC236}">
                  <a16:creationId xmlns:a16="http://schemas.microsoft.com/office/drawing/2014/main" id="{2099513D-F988-4AB4-91AF-CCAA5D37F0C0}"/>
                </a:ext>
              </a:extLst>
            </p:cNvPr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12;p28">
              <a:extLst>
                <a:ext uri="{FF2B5EF4-FFF2-40B4-BE49-F238E27FC236}">
                  <a16:creationId xmlns:a16="http://schemas.microsoft.com/office/drawing/2014/main" id="{BA094D67-9950-4D56-838A-E0D1CF2948DF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13;p28">
              <a:extLst>
                <a:ext uri="{FF2B5EF4-FFF2-40B4-BE49-F238E27FC236}">
                  <a16:creationId xmlns:a16="http://schemas.microsoft.com/office/drawing/2014/main" id="{43E85035-1867-4850-AE08-3379BB060C9C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14;p28">
              <a:extLst>
                <a:ext uri="{FF2B5EF4-FFF2-40B4-BE49-F238E27FC236}">
                  <a16:creationId xmlns:a16="http://schemas.microsoft.com/office/drawing/2014/main" id="{45B49ECE-CB5E-431A-A329-878FD25C3991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15;p28">
              <a:extLst>
                <a:ext uri="{FF2B5EF4-FFF2-40B4-BE49-F238E27FC236}">
                  <a16:creationId xmlns:a16="http://schemas.microsoft.com/office/drawing/2014/main" id="{D2E80C82-A676-4E4A-9D7D-8039CBDD9197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16;p28">
              <a:extLst>
                <a:ext uri="{FF2B5EF4-FFF2-40B4-BE49-F238E27FC236}">
                  <a16:creationId xmlns:a16="http://schemas.microsoft.com/office/drawing/2014/main" id="{E2B6A86D-EB18-4AE1-82D8-044DD4970EED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17;p28">
              <a:extLst>
                <a:ext uri="{FF2B5EF4-FFF2-40B4-BE49-F238E27FC236}">
                  <a16:creationId xmlns:a16="http://schemas.microsoft.com/office/drawing/2014/main" id="{F0167F28-B254-4D3C-9EE2-D81C2B63E80A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18;p28">
              <a:extLst>
                <a:ext uri="{FF2B5EF4-FFF2-40B4-BE49-F238E27FC236}">
                  <a16:creationId xmlns:a16="http://schemas.microsoft.com/office/drawing/2014/main" id="{4F5ACB30-772B-4339-AF2A-C958AE19F7FA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19;p28">
              <a:extLst>
                <a:ext uri="{FF2B5EF4-FFF2-40B4-BE49-F238E27FC236}">
                  <a16:creationId xmlns:a16="http://schemas.microsoft.com/office/drawing/2014/main" id="{AF4BCEE0-94D4-4A73-AAA6-4A94AC7BC98F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20;p28">
              <a:extLst>
                <a:ext uri="{FF2B5EF4-FFF2-40B4-BE49-F238E27FC236}">
                  <a16:creationId xmlns:a16="http://schemas.microsoft.com/office/drawing/2014/main" id="{5CB29B81-2450-4AAA-B0D6-73F7FA51E277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21;p28">
              <a:extLst>
                <a:ext uri="{FF2B5EF4-FFF2-40B4-BE49-F238E27FC236}">
                  <a16:creationId xmlns:a16="http://schemas.microsoft.com/office/drawing/2014/main" id="{28420680-23BE-4C5C-BA56-AB2C67F91E32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22;p28">
              <a:extLst>
                <a:ext uri="{FF2B5EF4-FFF2-40B4-BE49-F238E27FC236}">
                  <a16:creationId xmlns:a16="http://schemas.microsoft.com/office/drawing/2014/main" id="{8355D4A5-0C00-4217-8A92-9169CD6431B2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23;p28">
              <a:extLst>
                <a:ext uri="{FF2B5EF4-FFF2-40B4-BE49-F238E27FC236}">
                  <a16:creationId xmlns:a16="http://schemas.microsoft.com/office/drawing/2014/main" id="{1FCE03E2-A93E-4F7A-89AF-37E12595E1D1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24;p28">
              <a:extLst>
                <a:ext uri="{FF2B5EF4-FFF2-40B4-BE49-F238E27FC236}">
                  <a16:creationId xmlns:a16="http://schemas.microsoft.com/office/drawing/2014/main" id="{7A3919CD-8CBF-4C57-A4B1-3FB88C766ABB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25;p28">
              <a:extLst>
                <a:ext uri="{FF2B5EF4-FFF2-40B4-BE49-F238E27FC236}">
                  <a16:creationId xmlns:a16="http://schemas.microsoft.com/office/drawing/2014/main" id="{AE15E159-50D9-4F46-8A8B-3E777FD65118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26;p28">
              <a:extLst>
                <a:ext uri="{FF2B5EF4-FFF2-40B4-BE49-F238E27FC236}">
                  <a16:creationId xmlns:a16="http://schemas.microsoft.com/office/drawing/2014/main" id="{63060FB2-9D69-4122-B332-1FBB63075C73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27;p28">
              <a:extLst>
                <a:ext uri="{FF2B5EF4-FFF2-40B4-BE49-F238E27FC236}">
                  <a16:creationId xmlns:a16="http://schemas.microsoft.com/office/drawing/2014/main" id="{A68C0D31-24CF-4F99-85C3-A8B3020A0761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508;p28">
            <a:extLst>
              <a:ext uri="{FF2B5EF4-FFF2-40B4-BE49-F238E27FC236}">
                <a16:creationId xmlns:a16="http://schemas.microsoft.com/office/drawing/2014/main" id="{610E3208-2C71-4024-8347-AB850799DA48}"/>
              </a:ext>
            </a:extLst>
          </p:cNvPr>
          <p:cNvGrpSpPr/>
          <p:nvPr/>
        </p:nvGrpSpPr>
        <p:grpSpPr>
          <a:xfrm>
            <a:off x="6190938" y="721976"/>
            <a:ext cx="2743200" cy="3966424"/>
            <a:chOff x="2501950" y="1507050"/>
            <a:chExt cx="2392350" cy="2696525"/>
          </a:xfrm>
        </p:grpSpPr>
        <p:sp>
          <p:nvSpPr>
            <p:cNvPr id="85" name="Google Shape;509;p28">
              <a:extLst>
                <a:ext uri="{FF2B5EF4-FFF2-40B4-BE49-F238E27FC236}">
                  <a16:creationId xmlns:a16="http://schemas.microsoft.com/office/drawing/2014/main" id="{9EC2003B-1032-4BCE-9CF7-685196BFA029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10;p28">
              <a:extLst>
                <a:ext uri="{FF2B5EF4-FFF2-40B4-BE49-F238E27FC236}">
                  <a16:creationId xmlns:a16="http://schemas.microsoft.com/office/drawing/2014/main" id="{5098E6EC-54B6-4AE5-BCAA-3148CFA811BA}"/>
                </a:ext>
              </a:extLst>
            </p:cNvPr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511;p28">
              <a:extLst>
                <a:ext uri="{FF2B5EF4-FFF2-40B4-BE49-F238E27FC236}">
                  <a16:creationId xmlns:a16="http://schemas.microsoft.com/office/drawing/2014/main" id="{31654D02-0BC9-469B-84A1-58627F6AE47B}"/>
                </a:ext>
              </a:extLst>
            </p:cNvPr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12;p28">
              <a:extLst>
                <a:ext uri="{FF2B5EF4-FFF2-40B4-BE49-F238E27FC236}">
                  <a16:creationId xmlns:a16="http://schemas.microsoft.com/office/drawing/2014/main" id="{1B00A9EE-8AEA-477D-8AB4-1A732D027F4B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13;p28">
              <a:extLst>
                <a:ext uri="{FF2B5EF4-FFF2-40B4-BE49-F238E27FC236}">
                  <a16:creationId xmlns:a16="http://schemas.microsoft.com/office/drawing/2014/main" id="{3360E7E6-816C-4A83-8C03-380290CCD2AC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14;p28">
              <a:extLst>
                <a:ext uri="{FF2B5EF4-FFF2-40B4-BE49-F238E27FC236}">
                  <a16:creationId xmlns:a16="http://schemas.microsoft.com/office/drawing/2014/main" id="{4C53FBE7-9FB7-47F8-9BF6-BA4BC47B4CB8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15;p28">
              <a:extLst>
                <a:ext uri="{FF2B5EF4-FFF2-40B4-BE49-F238E27FC236}">
                  <a16:creationId xmlns:a16="http://schemas.microsoft.com/office/drawing/2014/main" id="{E16C8F11-E8CB-4522-A016-E81EE8D83268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16;p28">
              <a:extLst>
                <a:ext uri="{FF2B5EF4-FFF2-40B4-BE49-F238E27FC236}">
                  <a16:creationId xmlns:a16="http://schemas.microsoft.com/office/drawing/2014/main" id="{B535550F-39E1-49C7-8A89-78683E708216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17;p28">
              <a:extLst>
                <a:ext uri="{FF2B5EF4-FFF2-40B4-BE49-F238E27FC236}">
                  <a16:creationId xmlns:a16="http://schemas.microsoft.com/office/drawing/2014/main" id="{308BF2F6-BD35-49E2-BCDB-5292AD607BD8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18;p28">
              <a:extLst>
                <a:ext uri="{FF2B5EF4-FFF2-40B4-BE49-F238E27FC236}">
                  <a16:creationId xmlns:a16="http://schemas.microsoft.com/office/drawing/2014/main" id="{06870B0C-CE52-4B33-8801-864CDBE77F6B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19;p28">
              <a:extLst>
                <a:ext uri="{FF2B5EF4-FFF2-40B4-BE49-F238E27FC236}">
                  <a16:creationId xmlns:a16="http://schemas.microsoft.com/office/drawing/2014/main" id="{13A98E38-9A3D-4173-A823-93D512A54FDB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20;p28">
              <a:extLst>
                <a:ext uri="{FF2B5EF4-FFF2-40B4-BE49-F238E27FC236}">
                  <a16:creationId xmlns:a16="http://schemas.microsoft.com/office/drawing/2014/main" id="{F1FA2B22-38C5-41CA-9524-BB6024BA4DE1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21;p28">
              <a:extLst>
                <a:ext uri="{FF2B5EF4-FFF2-40B4-BE49-F238E27FC236}">
                  <a16:creationId xmlns:a16="http://schemas.microsoft.com/office/drawing/2014/main" id="{E1F0C3DB-6EDF-4871-BDC5-D943DCAE6895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22;p28">
              <a:extLst>
                <a:ext uri="{FF2B5EF4-FFF2-40B4-BE49-F238E27FC236}">
                  <a16:creationId xmlns:a16="http://schemas.microsoft.com/office/drawing/2014/main" id="{1807DC46-189B-4392-BE8B-93E2C1C4C7AC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23;p28">
              <a:extLst>
                <a:ext uri="{FF2B5EF4-FFF2-40B4-BE49-F238E27FC236}">
                  <a16:creationId xmlns:a16="http://schemas.microsoft.com/office/drawing/2014/main" id="{A25E5634-F8D4-4646-9108-789E5CE7D16F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24;p28">
              <a:extLst>
                <a:ext uri="{FF2B5EF4-FFF2-40B4-BE49-F238E27FC236}">
                  <a16:creationId xmlns:a16="http://schemas.microsoft.com/office/drawing/2014/main" id="{AD8738A7-0C06-44FA-AD05-BBE40BCC3610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25;p28">
              <a:extLst>
                <a:ext uri="{FF2B5EF4-FFF2-40B4-BE49-F238E27FC236}">
                  <a16:creationId xmlns:a16="http://schemas.microsoft.com/office/drawing/2014/main" id="{1BC3CDCB-D3F0-417A-9257-893B8118EF8E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26;p28">
              <a:extLst>
                <a:ext uri="{FF2B5EF4-FFF2-40B4-BE49-F238E27FC236}">
                  <a16:creationId xmlns:a16="http://schemas.microsoft.com/office/drawing/2014/main" id="{AC41DEB5-E603-4CF4-A705-E7E1685A5200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27;p28">
              <a:extLst>
                <a:ext uri="{FF2B5EF4-FFF2-40B4-BE49-F238E27FC236}">
                  <a16:creationId xmlns:a16="http://schemas.microsoft.com/office/drawing/2014/main" id="{B92CC03A-61D1-4EB9-9969-6BC12664FD4E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TextBox 103">
            <a:extLst>
              <a:ext uri="{FF2B5EF4-FFF2-40B4-BE49-F238E27FC236}">
                <a16:creationId xmlns:a16="http://schemas.microsoft.com/office/drawing/2014/main" id="{D1F503FE-5F04-48D4-B604-EFC05FFAC63B}"/>
              </a:ext>
            </a:extLst>
          </p:cNvPr>
          <p:cNvSpPr txBox="1"/>
          <p:nvPr/>
        </p:nvSpPr>
        <p:spPr>
          <a:xfrm>
            <a:off x="516599" y="1099770"/>
            <a:ext cx="226887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Harga Sembilan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Bahan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Pokok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Di DKI Jakarta.</a:t>
            </a:r>
            <a:endParaRPr lang="en-ID" sz="1300" b="1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1EEF803-7B49-41D4-B6A5-A11D4499519A}"/>
              </a:ext>
            </a:extLst>
          </p:cNvPr>
          <p:cNvSpPr txBox="1"/>
          <p:nvPr/>
        </p:nvSpPr>
        <p:spPr>
          <a:xfrm>
            <a:off x="623400" y="1677465"/>
            <a:ext cx="2045535" cy="2693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Model :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linier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berganda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US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  <a:p>
            <a:pPr algn="just"/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Dari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hasil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telah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dilakukan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persentase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sumbangan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pengaruh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variabel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bebas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terhadap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variabel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terikat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sebesar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84,2%,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sedangkan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sisanya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sebesar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15,8%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dimana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dipengaruhi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oleh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variabel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tak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dimasukkan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dalam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penelitian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DC79EDD-C152-4C42-A906-9C8FE4958455}"/>
              </a:ext>
            </a:extLst>
          </p:cNvPr>
          <p:cNvSpPr txBox="1"/>
          <p:nvPr/>
        </p:nvSpPr>
        <p:spPr>
          <a:xfrm>
            <a:off x="3453463" y="1150168"/>
            <a:ext cx="2391461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Analisis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Korelasi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Antara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Dan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Efisiensi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Inovasi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Enterprise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Psikologi</a:t>
            </a:r>
            <a:r>
              <a:rPr lang="en-US" sz="13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Entrepreneur</a:t>
            </a:r>
            <a:endParaRPr lang="en-ID" sz="1300" b="1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9DABB2C-F1CE-4233-B898-B1FFB32D01BC}"/>
              </a:ext>
            </a:extLst>
          </p:cNvPr>
          <p:cNvSpPr txBox="1"/>
          <p:nvPr/>
        </p:nvSpPr>
        <p:spPr>
          <a:xfrm>
            <a:off x="3634416" y="2149498"/>
            <a:ext cx="2065779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Model : multiple regression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11ADEFF2-89A5-43E8-A36A-D6F4A3F4C785}"/>
              </a:ext>
            </a:extLst>
          </p:cNvPr>
          <p:cNvSpPr txBox="1"/>
          <p:nvPr/>
        </p:nvSpPr>
        <p:spPr>
          <a:xfrm>
            <a:off x="3640899" y="2494124"/>
            <a:ext cx="2052597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Koefisien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korelasi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antar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variabel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berada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dalam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kisaran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dapat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diterima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menunjukkan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bahwa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model yang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digunakan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tidak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memiliki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multikolinearitas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3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signifikan</a:t>
            </a:r>
            <a:r>
              <a:rPr lang="en-US" sz="13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</a:t>
            </a:r>
            <a:endParaRPr lang="en-ID" sz="13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D893E7E-2CF0-4567-ACCE-788CAC6D830E}"/>
              </a:ext>
            </a:extLst>
          </p:cNvPr>
          <p:cNvSpPr txBox="1"/>
          <p:nvPr/>
        </p:nvSpPr>
        <p:spPr>
          <a:xfrm>
            <a:off x="6492868" y="918955"/>
            <a:ext cx="233852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Model </a:t>
            </a:r>
            <a:r>
              <a:rPr lang="en-US" sz="11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1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Multivariat</a:t>
            </a:r>
            <a:r>
              <a:rPr lang="en-US" sz="11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Analisis</a:t>
            </a:r>
            <a:r>
              <a:rPr lang="en-US" sz="11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Kesejahteraan</a:t>
            </a:r>
            <a:r>
              <a:rPr lang="en-US" sz="11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Pedagang</a:t>
            </a:r>
            <a:r>
              <a:rPr lang="en-US" sz="11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Kaki Lima </a:t>
            </a:r>
            <a:r>
              <a:rPr lang="en-US" sz="11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US" sz="11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Karakteristik</a:t>
            </a:r>
            <a:r>
              <a:rPr lang="en-US" sz="11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11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Sosial</a:t>
            </a:r>
            <a:r>
              <a:rPr lang="en-US" sz="11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Ekonomi</a:t>
            </a:r>
            <a:r>
              <a:rPr lang="en-US" sz="11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endParaRPr lang="en-ID" sz="1100" b="1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88A0009-217D-4D35-BDAC-22DB8A3753F8}"/>
              </a:ext>
            </a:extLst>
          </p:cNvPr>
          <p:cNvSpPr txBox="1"/>
          <p:nvPr/>
        </p:nvSpPr>
        <p:spPr>
          <a:xfrm>
            <a:off x="6624251" y="1707664"/>
            <a:ext cx="2139581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Model :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analisis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multivariate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yaitu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analisis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linier dan logistic ordinal</a:t>
            </a:r>
          </a:p>
          <a:p>
            <a:pPr algn="just"/>
            <a:endParaRPr lang="en-US" sz="11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  <a:p>
            <a:pPr algn="just"/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Model rata-rata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pendapatan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pedagang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kaki lima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adalah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 = -1.982 + 0.654pendidikan + 0.134curahan jam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kerja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+ 0.817Jumlah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tenaga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kerja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non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keluarga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Model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dugaan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menjelaskan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status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pekerjaan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pedagang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kaki lima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yaitu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G(x) = -16.308 - 0.519 status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kawin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+ 0,739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sifat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layanan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+ 1,19663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curahan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jam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kerja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- 1,062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Jumlah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tenaga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kerja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non </a:t>
            </a:r>
            <a:r>
              <a:rPr lang="en-US" sz="11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keluarga</a:t>
            </a:r>
            <a:r>
              <a:rPr lang="en-US" sz="11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</a:t>
            </a:r>
            <a:endParaRPr lang="en-ID" sz="11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31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436;p25">
            <a:extLst>
              <a:ext uri="{FF2B5EF4-FFF2-40B4-BE49-F238E27FC236}">
                <a16:creationId xmlns:a16="http://schemas.microsoft.com/office/drawing/2014/main" id="{78B3073E-302B-47F6-B2A4-6F9BA5FCFEBA}"/>
              </a:ext>
            </a:extLst>
          </p:cNvPr>
          <p:cNvSpPr/>
          <p:nvPr/>
        </p:nvSpPr>
        <p:spPr>
          <a:xfrm>
            <a:off x="734518" y="2020787"/>
            <a:ext cx="4296421" cy="2348846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F8D6B8-1B6A-4931-AF5B-06CBFBB1FA27}"/>
              </a:ext>
            </a:extLst>
          </p:cNvPr>
          <p:cNvSpPr txBox="1"/>
          <p:nvPr/>
        </p:nvSpPr>
        <p:spPr>
          <a:xfrm>
            <a:off x="-954088" y="861647"/>
            <a:ext cx="5825067" cy="592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71600" lvl="3">
              <a:lnSpc>
                <a:spcPct val="115000"/>
              </a:lnSpc>
              <a:spcBef>
                <a:spcPts val="1600"/>
              </a:spcBef>
              <a:spcAft>
                <a:spcPts val="600"/>
              </a:spcAft>
            </a:pPr>
            <a:r>
              <a:rPr lang="en-US" sz="3000" b="1" dirty="0">
                <a:solidFill>
                  <a:srgbClr val="00CFCC"/>
                </a:solidFill>
                <a:latin typeface="Share Tech"/>
                <a:sym typeface="Share Tech"/>
              </a:rPr>
              <a:t>FLOWMAP PREDIKSI GAJI</a:t>
            </a:r>
            <a:endParaRPr lang="en-ID" sz="3000" b="1" dirty="0">
              <a:solidFill>
                <a:srgbClr val="00CFCC"/>
              </a:solidFill>
              <a:latin typeface="Share Tech"/>
              <a:sym typeface="Share Tech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70AD3E-32D3-4BD2-AE99-A324EA98DFD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9" t="6771" r="5980" b="6945"/>
          <a:stretch/>
        </p:blipFill>
        <p:spPr bwMode="auto">
          <a:xfrm>
            <a:off x="345545" y="1585217"/>
            <a:ext cx="4432300" cy="250825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66B53E-D810-4E73-9C6A-2228A7F94D45}"/>
              </a:ext>
            </a:extLst>
          </p:cNvPr>
          <p:cNvSpPr txBox="1"/>
          <p:nvPr/>
        </p:nvSpPr>
        <p:spPr>
          <a:xfrm>
            <a:off x="5030939" y="1692875"/>
            <a:ext cx="3926792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04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300" dirty="0">
                <a:solidFill>
                  <a:schemeClr val="bg1"/>
                </a:solidFill>
                <a:latin typeface="Share Tech"/>
              </a:rPr>
              <a:t>Admin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dapat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melakukan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login</a:t>
            </a:r>
          </a:p>
          <a:p>
            <a:pPr marL="457200" lvl="0" indent="-304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300" dirty="0">
                <a:solidFill>
                  <a:schemeClr val="bg1"/>
                </a:solidFill>
                <a:latin typeface="Share Tech"/>
              </a:rPr>
              <a:t>Setelah Admin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berhasil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login,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aplikasi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akan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menampilkan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halaman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dashboard</a:t>
            </a:r>
          </a:p>
          <a:p>
            <a:pPr marL="457200" lvl="0" indent="-304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300" dirty="0">
                <a:solidFill>
                  <a:schemeClr val="bg1"/>
                </a:solidFill>
                <a:latin typeface="Share Tech"/>
              </a:rPr>
              <a:t>Setelah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itu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, admin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dapat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memilih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menu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untuk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beralih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ke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halaman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.</a:t>
            </a:r>
          </a:p>
          <a:p>
            <a:pPr marL="457200" lvl="0" indent="-304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300" dirty="0">
                <a:solidFill>
                  <a:schemeClr val="bg1"/>
                </a:solidFill>
                <a:latin typeface="Share Tech"/>
              </a:rPr>
              <a:t>Pada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halaman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, admin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dapat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menginputkan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angka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berupa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variable independent (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Usia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, Level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Pekerjaan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, Total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Tahun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Bekerja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, dan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Tahun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Di Perusahaan) pada form yang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disediakan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.</a:t>
            </a:r>
          </a:p>
          <a:p>
            <a:pPr marL="457200" lvl="0" indent="-304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300" dirty="0">
                <a:solidFill>
                  <a:schemeClr val="bg1"/>
                </a:solidFill>
                <a:latin typeface="Share Tech"/>
              </a:rPr>
              <a:t>Setelah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diinputkan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aplikasi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akan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menampilkan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hasil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prediksi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gaji</a:t>
            </a:r>
            <a:r>
              <a:rPr lang="en-US" sz="1300" dirty="0">
                <a:solidFill>
                  <a:schemeClr val="bg1"/>
                </a:solidFill>
                <a:latin typeface="Share Tech"/>
              </a:rPr>
              <a:t> </a:t>
            </a:r>
            <a:r>
              <a:rPr lang="en-US" sz="1300" dirty="0" err="1">
                <a:solidFill>
                  <a:schemeClr val="bg1"/>
                </a:solidFill>
                <a:latin typeface="Share Tech"/>
              </a:rPr>
              <a:t>pegawai</a:t>
            </a:r>
            <a:endParaRPr lang="en-US" sz="1300" dirty="0">
              <a:solidFill>
                <a:schemeClr val="bg1"/>
              </a:solidFill>
              <a:latin typeface="Share Tech"/>
            </a:endParaRPr>
          </a:p>
        </p:txBody>
      </p:sp>
    </p:spTree>
    <p:extLst>
      <p:ext uri="{BB962C8B-B14F-4D97-AF65-F5344CB8AC3E}">
        <p14:creationId xmlns:p14="http://schemas.microsoft.com/office/powerpoint/2010/main" val="2992326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41;p25">
            <a:extLst>
              <a:ext uri="{FF2B5EF4-FFF2-40B4-BE49-F238E27FC236}">
                <a16:creationId xmlns:a16="http://schemas.microsoft.com/office/drawing/2014/main" id="{690EC4FE-85FB-433A-B124-5F9C807D5B80}"/>
              </a:ext>
            </a:extLst>
          </p:cNvPr>
          <p:cNvSpPr/>
          <p:nvPr/>
        </p:nvSpPr>
        <p:spPr>
          <a:xfrm>
            <a:off x="614597" y="1832886"/>
            <a:ext cx="2875838" cy="2355850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1FECE4-6722-4192-AD31-4677632EDD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611" t="19640" r="38164" b="24800"/>
          <a:stretch/>
        </p:blipFill>
        <p:spPr bwMode="auto">
          <a:xfrm>
            <a:off x="419134" y="1393825"/>
            <a:ext cx="2806700" cy="235585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730BF8-BE34-48DD-A157-B3288B11F1B1}"/>
              </a:ext>
            </a:extLst>
          </p:cNvPr>
          <p:cNvSpPr txBox="1"/>
          <p:nvPr/>
        </p:nvSpPr>
        <p:spPr>
          <a:xfrm>
            <a:off x="-755823" y="708946"/>
            <a:ext cx="4572000" cy="592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lvl="2">
              <a:lnSpc>
                <a:spcPct val="115000"/>
              </a:lnSpc>
              <a:spcBef>
                <a:spcPts val="1600"/>
              </a:spcBef>
              <a:spcAft>
                <a:spcPts val="600"/>
              </a:spcAft>
            </a:pPr>
            <a:r>
              <a:rPr lang="en-US" sz="3000" b="1" dirty="0">
                <a:solidFill>
                  <a:srgbClr val="00CFCC"/>
                </a:solidFill>
                <a:latin typeface="Share Tech"/>
              </a:rPr>
              <a:t>USE CASE DIAGRAM</a:t>
            </a:r>
            <a:endParaRPr lang="en-ID" sz="3000" b="1" dirty="0">
              <a:solidFill>
                <a:srgbClr val="00CFCC"/>
              </a:solidFill>
              <a:latin typeface="Share Tech"/>
            </a:endParaRP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209E83E9-EC8B-452C-B1E9-B98145AFE2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984717"/>
              </p:ext>
            </p:extLst>
          </p:nvPr>
        </p:nvGraphicFramePr>
        <p:xfrm>
          <a:off x="3755035" y="422910"/>
          <a:ext cx="4899460" cy="4297680"/>
        </p:xfrm>
        <a:graphic>
          <a:graphicData uri="http://schemas.openxmlformats.org/drawingml/2006/table">
            <a:tbl>
              <a:tblPr firstRow="1" bandRow="1">
                <a:tableStyleId>{861C6D4B-ED4B-4B61-9E71-DE38E1F26E8A}</a:tableStyleId>
              </a:tblPr>
              <a:tblGrid>
                <a:gridCol w="1185806">
                  <a:extLst>
                    <a:ext uri="{9D8B030D-6E8A-4147-A177-3AD203B41FA5}">
                      <a16:colId xmlns:a16="http://schemas.microsoft.com/office/drawing/2014/main" val="14005093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041764470"/>
                    </a:ext>
                  </a:extLst>
                </a:gridCol>
                <a:gridCol w="3505374">
                  <a:extLst>
                    <a:ext uri="{9D8B030D-6E8A-4147-A177-3AD203B41FA5}">
                      <a16:colId xmlns:a16="http://schemas.microsoft.com/office/drawing/2014/main" val="571127307"/>
                    </a:ext>
                  </a:extLst>
                </a:gridCol>
              </a:tblGrid>
              <a:tr h="63915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Machine Learning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cs typeface="Times New Roman" panose="02020603050405020304" pitchFamily="18" charset="0"/>
                          <a:sym typeface="Arial"/>
                        </a:rPr>
                        <a:t>: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Merupakan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aktivitas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interaksi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antara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manusia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dengan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mesin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.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Dalam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hal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ini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, admin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membuat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model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prediksi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Machine Learning.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7896776"/>
                  </a:ext>
                </a:extLst>
              </a:tr>
              <a:tr h="63915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Login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hare Tech"/>
                          <a:cs typeface="Times New Roman" panose="02020603050405020304" pitchFamily="18" charset="0"/>
                          <a:sym typeface="Arial"/>
                        </a:rPr>
                        <a:t>:</a:t>
                      </a:r>
                      <a:endParaRPr kumimoji="0" lang="en-ID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Merupakan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aktivitas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login yang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dilakukan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oleh admin.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Sebelum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admin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masuk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ke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aplikasi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ia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harus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melakukan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login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terlebih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dahulu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.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82993551"/>
                  </a:ext>
                </a:extLst>
              </a:tr>
              <a:tr h="63915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Registrasi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hare Tech"/>
                          <a:cs typeface="Times New Roman" panose="02020603050405020304" pitchFamily="18" charset="0"/>
                          <a:sym typeface="Arial"/>
                        </a:rPr>
                        <a:t>:</a:t>
                      </a:r>
                      <a:endParaRPr kumimoji="0" lang="en-ID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Merupakan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aktivias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registrasi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yang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dilakukan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oleh admin.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Apabila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admin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belum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memiliki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akun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,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maka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admin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harus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melakukan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registrasi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terlebih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dahulu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.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666781"/>
                  </a:ext>
                </a:extLst>
              </a:tr>
              <a:tr h="63915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Melakukan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Prediksi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Gaji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hare Tech"/>
                          <a:cs typeface="Times New Roman" panose="02020603050405020304" pitchFamily="18" charset="0"/>
                          <a:sym typeface="Arial"/>
                        </a:rPr>
                        <a:t>:</a:t>
                      </a:r>
                      <a:endParaRPr kumimoji="0" lang="en-ID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Merupakan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aktivitas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memprediksi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gaji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karyawan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yang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dilakukan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oleh admin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dengan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parameter lama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bekerja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seorang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karyawan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.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5492958"/>
                  </a:ext>
                </a:extLst>
              </a:tr>
              <a:tr h="63915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Melakukan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Pengolahan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 Data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hare Tech"/>
                          <a:cs typeface="Times New Roman" panose="02020603050405020304" pitchFamily="18" charset="0"/>
                          <a:sym typeface="Arial"/>
                        </a:rPr>
                        <a:t>:</a:t>
                      </a:r>
                      <a:endParaRPr kumimoji="0" lang="en-ID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Merupakan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aktivitas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insert, read, update dan delete data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karyawan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yang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dilakukan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oleh admin.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41189882"/>
                  </a:ext>
                </a:extLst>
              </a:tr>
              <a:tr h="456542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Menampilkan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Visualisasi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 Data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hare Tech"/>
                          <a:cs typeface="Times New Roman" panose="02020603050405020304" pitchFamily="18" charset="0"/>
                          <a:sym typeface="Arial"/>
                        </a:rPr>
                        <a:t>:</a:t>
                      </a:r>
                      <a:endParaRPr kumimoji="0" lang="en-ID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Merupakan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aktivitas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visualisasi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grafik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data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karyawan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yang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dilakukan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oleh admin.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0932101"/>
                  </a:ext>
                </a:extLst>
              </a:tr>
              <a:tr h="63915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Logout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hare Tech"/>
                          <a:cs typeface="Times New Roman" panose="02020603050405020304" pitchFamily="18" charset="0"/>
                          <a:sym typeface="Arial"/>
                        </a:rPr>
                        <a:t>:</a:t>
                      </a:r>
                      <a:endParaRPr kumimoji="0" lang="en-ID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Merupakan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aktivitas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logout yang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dilakukan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oleh admin. Admin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dapat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keluar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dari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aplikasi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jika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telah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selesai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melakukan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pekerjaan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 pada </a:t>
                      </a:r>
                      <a:r>
                        <a:rPr lang="en-US" sz="1200" b="0" i="0" u="none" strike="noStrike" cap="none" dirty="0" err="1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aplikasi</a:t>
                      </a:r>
                      <a:r>
                        <a:rPr lang="en-US" sz="1200" b="0" i="0" u="none" strike="noStrike" cap="none" dirty="0">
                          <a:solidFill>
                            <a:schemeClr val="bg1"/>
                          </a:solidFill>
                          <a:latin typeface="Share Tech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.</a:t>
                      </a:r>
                      <a:endParaRPr lang="en-ID" sz="1200" b="0" i="0" u="none" strike="noStrike" cap="none" dirty="0">
                        <a:solidFill>
                          <a:schemeClr val="bg1"/>
                        </a:solidFill>
                        <a:latin typeface="Share Tech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29943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4080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40;p44">
            <a:extLst>
              <a:ext uri="{FF2B5EF4-FFF2-40B4-BE49-F238E27FC236}">
                <a16:creationId xmlns:a16="http://schemas.microsoft.com/office/drawing/2014/main" id="{8E078407-9C7C-4633-BEAC-67EB8BD3B919}"/>
              </a:ext>
            </a:extLst>
          </p:cNvPr>
          <p:cNvSpPr/>
          <p:nvPr/>
        </p:nvSpPr>
        <p:spPr>
          <a:xfrm>
            <a:off x="82446" y="112426"/>
            <a:ext cx="8934138" cy="4886794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241;p44">
            <a:extLst>
              <a:ext uri="{FF2B5EF4-FFF2-40B4-BE49-F238E27FC236}">
                <a16:creationId xmlns:a16="http://schemas.microsoft.com/office/drawing/2014/main" id="{695BA661-EAD3-494A-9723-229471BAE6DC}"/>
              </a:ext>
            </a:extLst>
          </p:cNvPr>
          <p:cNvSpPr/>
          <p:nvPr/>
        </p:nvSpPr>
        <p:spPr>
          <a:xfrm>
            <a:off x="322290" y="329784"/>
            <a:ext cx="8476936" cy="4444583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41;p25">
            <a:extLst>
              <a:ext uri="{FF2B5EF4-FFF2-40B4-BE49-F238E27FC236}">
                <a16:creationId xmlns:a16="http://schemas.microsoft.com/office/drawing/2014/main" id="{74686F24-0303-4618-A514-71CB53DD8A1A}"/>
              </a:ext>
            </a:extLst>
          </p:cNvPr>
          <p:cNvSpPr/>
          <p:nvPr/>
        </p:nvSpPr>
        <p:spPr>
          <a:xfrm>
            <a:off x="1978702" y="1707022"/>
            <a:ext cx="5448355" cy="2836550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C7E0A-4A49-4AFB-B838-DBCFF1BAA20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8" t="23208" r="8164" b="3637"/>
          <a:stretch/>
        </p:blipFill>
        <p:spPr bwMode="auto">
          <a:xfrm>
            <a:off x="1641993" y="1245703"/>
            <a:ext cx="5522795" cy="3080511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B4B035-660E-4FA4-86E3-6A0FC775720E}"/>
              </a:ext>
            </a:extLst>
          </p:cNvPr>
          <p:cNvSpPr txBox="1"/>
          <p:nvPr/>
        </p:nvSpPr>
        <p:spPr>
          <a:xfrm>
            <a:off x="1641993" y="458044"/>
            <a:ext cx="566815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>
                <a:solidFill>
                  <a:srgbClr val="00CFCC"/>
                </a:solidFill>
                <a:latin typeface="Share Tech"/>
                <a:sym typeface="Share Tech"/>
              </a:rPr>
              <a:t>ERD (Entity Relationship Diagram)</a:t>
            </a:r>
            <a:endParaRPr lang="en-ID" sz="3000" b="1" dirty="0">
              <a:solidFill>
                <a:srgbClr val="00CFCC"/>
              </a:solidFill>
              <a:latin typeface="Share Tech"/>
              <a:sym typeface="Share Tech"/>
            </a:endParaRPr>
          </a:p>
        </p:txBody>
      </p:sp>
    </p:spTree>
    <p:extLst>
      <p:ext uri="{BB962C8B-B14F-4D97-AF65-F5344CB8AC3E}">
        <p14:creationId xmlns:p14="http://schemas.microsoft.com/office/powerpoint/2010/main" val="1252151862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2373</Words>
  <Application>Microsoft Office PowerPoint</Application>
  <PresentationFormat>On-screen Show (16:9)</PresentationFormat>
  <Paragraphs>338</Paragraphs>
  <Slides>54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54</vt:i4>
      </vt:variant>
    </vt:vector>
  </HeadingPairs>
  <TitlesOfParts>
    <vt:vector size="71" baseType="lpstr">
      <vt:lpstr>Advent Pro Medium</vt:lpstr>
      <vt:lpstr>Advent Pro SemiBold</vt:lpstr>
      <vt:lpstr>Amatic SC</vt:lpstr>
      <vt:lpstr>Arial</vt:lpstr>
      <vt:lpstr>Calibri</vt:lpstr>
      <vt:lpstr>Fira Sans Condensed Medium</vt:lpstr>
      <vt:lpstr>Fira Sans Extra Condensed Medium</vt:lpstr>
      <vt:lpstr>Livvic Light</vt:lpstr>
      <vt:lpstr>Maven Pro</vt:lpstr>
      <vt:lpstr>Maven Pro Regular</vt:lpstr>
      <vt:lpstr>Nunito Light</vt:lpstr>
      <vt:lpstr>Proxima Nova</vt:lpstr>
      <vt:lpstr>Proxima Nova Semibold</vt:lpstr>
      <vt:lpstr>Roboto Medium</vt:lpstr>
      <vt:lpstr>Share Tech</vt:lpstr>
      <vt:lpstr>Data Science Consulting by Slidesgo</vt:lpstr>
      <vt:lpstr>Slidesgo Final Pages</vt:lpstr>
      <vt:lpstr>PowerPoint Presentation</vt:lpstr>
      <vt:lpstr>ABSTRAK</vt:lpstr>
      <vt:lpstr>PowerPoint Presentation</vt:lpstr>
      <vt:lpstr>Identifikasi Masalah</vt:lpstr>
      <vt:lpstr>LANDASAN TEORI</vt:lpstr>
      <vt:lpstr>LANDASAN TEORI</vt:lpstr>
      <vt:lpstr>PowerPoint Presentation</vt:lpstr>
      <vt:lpstr>PowerPoint Presentation</vt:lpstr>
      <vt:lpstr>PowerPoint Presentation</vt:lpstr>
      <vt:lpstr>STRUKTUR MENU</vt:lpstr>
      <vt:lpstr>USER INTERFACE</vt:lpstr>
      <vt:lpstr>USER INTERFACE</vt:lpstr>
      <vt:lpstr>TERIMA KASIH</vt:lpstr>
      <vt:lpstr>DATA SCIENCE CONSULTING</vt:lpstr>
      <vt:lpstr>CONTENTS OF THIS TEMPLATE</vt:lpstr>
      <vt:lpstr>TARGET</vt:lpstr>
      <vt:lpstr>OUR COMPANY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Nurtri Ramadhanti</cp:lastModifiedBy>
  <cp:revision>5</cp:revision>
  <dcterms:modified xsi:type="dcterms:W3CDTF">2022-01-20T18:18:42Z</dcterms:modified>
</cp:coreProperties>
</file>